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7" r:id="rId2"/>
    <p:sldId id="256" r:id="rId3"/>
    <p:sldId id="288" r:id="rId4"/>
    <p:sldId id="266" r:id="rId5"/>
    <p:sldId id="289" r:id="rId6"/>
    <p:sldId id="290" r:id="rId7"/>
    <p:sldId id="294" r:id="rId8"/>
    <p:sldId id="291" r:id="rId9"/>
    <p:sldId id="293" r:id="rId10"/>
    <p:sldId id="292"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7" r:id="rId33"/>
    <p:sldId id="316" r:id="rId34"/>
    <p:sldId id="318" r:id="rId35"/>
    <p:sldId id="321" r:id="rId36"/>
    <p:sldId id="272" r:id="rId37"/>
    <p:sldId id="322" r:id="rId38"/>
    <p:sldId id="283" r:id="rId39"/>
    <p:sldId id="323" r:id="rId40"/>
    <p:sldId id="324" r:id="rId41"/>
    <p:sldId id="325" r:id="rId42"/>
    <p:sldId id="326" r:id="rId43"/>
    <p:sldId id="327" r:id="rId44"/>
    <p:sldId id="328" r:id="rId45"/>
    <p:sldId id="32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dra pechetti" initials="cp" lastIdx="2" clrIdx="0">
    <p:extLst>
      <p:ext uri="{19B8F6BF-5375-455C-9EA6-DF929625EA0E}">
        <p15:presenceInfo xmlns:p15="http://schemas.microsoft.com/office/powerpoint/2012/main" userId="chandra pechett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83AF-3C36-48FF-B4EB-B022E11267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31D5CF4-F434-4AA5-B17F-D163309912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593954-E979-474D-8B00-A9BC6CEF6A08}"/>
              </a:ext>
            </a:extLst>
          </p:cNvPr>
          <p:cNvSpPr>
            <a:spLocks noGrp="1"/>
          </p:cNvSpPr>
          <p:nvPr>
            <p:ph type="dt" sz="half" idx="10"/>
          </p:nvPr>
        </p:nvSpPr>
        <p:spPr/>
        <p:txBody>
          <a:bodyPr/>
          <a:lstStyle/>
          <a:p>
            <a:fld id="{F2C0B665-A92C-4747-B23B-6FE844C8CC4C}" type="datetimeFigureOut">
              <a:rPr lang="en-IN" smtClean="0"/>
              <a:t>09-11-2021</a:t>
            </a:fld>
            <a:endParaRPr lang="en-IN"/>
          </a:p>
        </p:txBody>
      </p:sp>
      <p:sp>
        <p:nvSpPr>
          <p:cNvPr id="5" name="Footer Placeholder 4">
            <a:extLst>
              <a:ext uri="{FF2B5EF4-FFF2-40B4-BE49-F238E27FC236}">
                <a16:creationId xmlns:a16="http://schemas.microsoft.com/office/drawing/2014/main" id="{32657CB0-5E48-4EFD-B59C-1A236C7AA2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C73815-DE7E-468C-B1BB-C03117B12CF4}"/>
              </a:ext>
            </a:extLst>
          </p:cNvPr>
          <p:cNvSpPr>
            <a:spLocks noGrp="1"/>
          </p:cNvSpPr>
          <p:nvPr>
            <p:ph type="sldNum" sz="quarter" idx="12"/>
          </p:nvPr>
        </p:nvSpPr>
        <p:spPr/>
        <p:txBody>
          <a:bodyPr/>
          <a:lstStyle/>
          <a:p>
            <a:fld id="{B255E86B-3521-4C37-9F0F-FEEBCBD67949}" type="slidenum">
              <a:rPr lang="en-IN" smtClean="0"/>
              <a:t>‹#›</a:t>
            </a:fld>
            <a:endParaRPr lang="en-IN"/>
          </a:p>
        </p:txBody>
      </p:sp>
    </p:spTree>
    <p:extLst>
      <p:ext uri="{BB962C8B-B14F-4D97-AF65-F5344CB8AC3E}">
        <p14:creationId xmlns:p14="http://schemas.microsoft.com/office/powerpoint/2010/main" val="371057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5156C-DB9A-40D5-9EF8-825C8E86561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27046D-77DD-4DAA-AAF3-CACADBE541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A3F229-1470-43F9-BE3D-EB00C2FA449C}"/>
              </a:ext>
            </a:extLst>
          </p:cNvPr>
          <p:cNvSpPr>
            <a:spLocks noGrp="1"/>
          </p:cNvSpPr>
          <p:nvPr>
            <p:ph type="dt" sz="half" idx="10"/>
          </p:nvPr>
        </p:nvSpPr>
        <p:spPr/>
        <p:txBody>
          <a:bodyPr/>
          <a:lstStyle/>
          <a:p>
            <a:fld id="{F2C0B665-A92C-4747-B23B-6FE844C8CC4C}" type="datetimeFigureOut">
              <a:rPr lang="en-IN" smtClean="0"/>
              <a:t>09-11-2021</a:t>
            </a:fld>
            <a:endParaRPr lang="en-IN"/>
          </a:p>
        </p:txBody>
      </p:sp>
      <p:sp>
        <p:nvSpPr>
          <p:cNvPr id="5" name="Footer Placeholder 4">
            <a:extLst>
              <a:ext uri="{FF2B5EF4-FFF2-40B4-BE49-F238E27FC236}">
                <a16:creationId xmlns:a16="http://schemas.microsoft.com/office/drawing/2014/main" id="{BD590CB2-83B5-472B-8F0E-FCC592C0EB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E3610E-FE2C-4B59-AB66-6D8073F0C7B9}"/>
              </a:ext>
            </a:extLst>
          </p:cNvPr>
          <p:cNvSpPr>
            <a:spLocks noGrp="1"/>
          </p:cNvSpPr>
          <p:nvPr>
            <p:ph type="sldNum" sz="quarter" idx="12"/>
          </p:nvPr>
        </p:nvSpPr>
        <p:spPr/>
        <p:txBody>
          <a:bodyPr/>
          <a:lstStyle/>
          <a:p>
            <a:fld id="{B255E86B-3521-4C37-9F0F-FEEBCBD67949}" type="slidenum">
              <a:rPr lang="en-IN" smtClean="0"/>
              <a:t>‹#›</a:t>
            </a:fld>
            <a:endParaRPr lang="en-IN"/>
          </a:p>
        </p:txBody>
      </p:sp>
    </p:spTree>
    <p:extLst>
      <p:ext uri="{BB962C8B-B14F-4D97-AF65-F5344CB8AC3E}">
        <p14:creationId xmlns:p14="http://schemas.microsoft.com/office/powerpoint/2010/main" val="1676249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0D782C-219D-42A2-BC0C-FDD3422A2D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2FCE781-7365-457B-96F2-2B6E0C0095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95991B-913A-4718-BD1F-510EBB39A107}"/>
              </a:ext>
            </a:extLst>
          </p:cNvPr>
          <p:cNvSpPr>
            <a:spLocks noGrp="1"/>
          </p:cNvSpPr>
          <p:nvPr>
            <p:ph type="dt" sz="half" idx="10"/>
          </p:nvPr>
        </p:nvSpPr>
        <p:spPr/>
        <p:txBody>
          <a:bodyPr/>
          <a:lstStyle/>
          <a:p>
            <a:fld id="{F2C0B665-A92C-4747-B23B-6FE844C8CC4C}" type="datetimeFigureOut">
              <a:rPr lang="en-IN" smtClean="0"/>
              <a:t>09-11-2021</a:t>
            </a:fld>
            <a:endParaRPr lang="en-IN"/>
          </a:p>
        </p:txBody>
      </p:sp>
      <p:sp>
        <p:nvSpPr>
          <p:cNvPr id="5" name="Footer Placeholder 4">
            <a:extLst>
              <a:ext uri="{FF2B5EF4-FFF2-40B4-BE49-F238E27FC236}">
                <a16:creationId xmlns:a16="http://schemas.microsoft.com/office/drawing/2014/main" id="{8F607AAB-900B-4476-A0BB-1190BA0D40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C356E0-9386-4F64-9A73-C8A968C224EE}"/>
              </a:ext>
            </a:extLst>
          </p:cNvPr>
          <p:cNvSpPr>
            <a:spLocks noGrp="1"/>
          </p:cNvSpPr>
          <p:nvPr>
            <p:ph type="sldNum" sz="quarter" idx="12"/>
          </p:nvPr>
        </p:nvSpPr>
        <p:spPr/>
        <p:txBody>
          <a:bodyPr/>
          <a:lstStyle/>
          <a:p>
            <a:fld id="{B255E86B-3521-4C37-9F0F-FEEBCBD67949}" type="slidenum">
              <a:rPr lang="en-IN" smtClean="0"/>
              <a:t>‹#›</a:t>
            </a:fld>
            <a:endParaRPr lang="en-IN"/>
          </a:p>
        </p:txBody>
      </p:sp>
    </p:spTree>
    <p:extLst>
      <p:ext uri="{BB962C8B-B14F-4D97-AF65-F5344CB8AC3E}">
        <p14:creationId xmlns:p14="http://schemas.microsoft.com/office/powerpoint/2010/main" val="1250636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DAC1-DE72-48F2-8495-749E8E36AF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A482DA-2796-4540-8D32-7DE29A0D03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055152-9E55-41A0-AED5-0DBC7F7FAE8E}"/>
              </a:ext>
            </a:extLst>
          </p:cNvPr>
          <p:cNvSpPr>
            <a:spLocks noGrp="1"/>
          </p:cNvSpPr>
          <p:nvPr>
            <p:ph type="dt" sz="half" idx="10"/>
          </p:nvPr>
        </p:nvSpPr>
        <p:spPr/>
        <p:txBody>
          <a:bodyPr/>
          <a:lstStyle/>
          <a:p>
            <a:fld id="{F2C0B665-A92C-4747-B23B-6FE844C8CC4C}" type="datetimeFigureOut">
              <a:rPr lang="en-IN" smtClean="0"/>
              <a:t>09-11-2021</a:t>
            </a:fld>
            <a:endParaRPr lang="en-IN"/>
          </a:p>
        </p:txBody>
      </p:sp>
      <p:sp>
        <p:nvSpPr>
          <p:cNvPr id="5" name="Footer Placeholder 4">
            <a:extLst>
              <a:ext uri="{FF2B5EF4-FFF2-40B4-BE49-F238E27FC236}">
                <a16:creationId xmlns:a16="http://schemas.microsoft.com/office/drawing/2014/main" id="{9F074017-7F47-4954-8E0C-0325930F15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3CEFE5-3437-4A4B-8DB4-6FDED467BD97}"/>
              </a:ext>
            </a:extLst>
          </p:cNvPr>
          <p:cNvSpPr>
            <a:spLocks noGrp="1"/>
          </p:cNvSpPr>
          <p:nvPr>
            <p:ph type="sldNum" sz="quarter" idx="12"/>
          </p:nvPr>
        </p:nvSpPr>
        <p:spPr/>
        <p:txBody>
          <a:bodyPr/>
          <a:lstStyle/>
          <a:p>
            <a:fld id="{B255E86B-3521-4C37-9F0F-FEEBCBD67949}" type="slidenum">
              <a:rPr lang="en-IN" smtClean="0"/>
              <a:t>‹#›</a:t>
            </a:fld>
            <a:endParaRPr lang="en-IN"/>
          </a:p>
        </p:txBody>
      </p:sp>
    </p:spTree>
    <p:extLst>
      <p:ext uri="{BB962C8B-B14F-4D97-AF65-F5344CB8AC3E}">
        <p14:creationId xmlns:p14="http://schemas.microsoft.com/office/powerpoint/2010/main" val="3476018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BA93B-825F-48A2-ADA2-665492AA53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6F2FA1A-93FC-454C-BCAC-2F5298F09E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41D0CB-ABE1-48AE-BE25-A69AABCB31D9}"/>
              </a:ext>
            </a:extLst>
          </p:cNvPr>
          <p:cNvSpPr>
            <a:spLocks noGrp="1"/>
          </p:cNvSpPr>
          <p:nvPr>
            <p:ph type="dt" sz="half" idx="10"/>
          </p:nvPr>
        </p:nvSpPr>
        <p:spPr/>
        <p:txBody>
          <a:bodyPr/>
          <a:lstStyle/>
          <a:p>
            <a:fld id="{F2C0B665-A92C-4747-B23B-6FE844C8CC4C}" type="datetimeFigureOut">
              <a:rPr lang="en-IN" smtClean="0"/>
              <a:t>09-11-2021</a:t>
            </a:fld>
            <a:endParaRPr lang="en-IN"/>
          </a:p>
        </p:txBody>
      </p:sp>
      <p:sp>
        <p:nvSpPr>
          <p:cNvPr id="5" name="Footer Placeholder 4">
            <a:extLst>
              <a:ext uri="{FF2B5EF4-FFF2-40B4-BE49-F238E27FC236}">
                <a16:creationId xmlns:a16="http://schemas.microsoft.com/office/drawing/2014/main" id="{6CE92C35-79DB-4D00-8B99-39768A81D1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D4763D-DAB0-4C6E-98B4-F9E58CDCEE75}"/>
              </a:ext>
            </a:extLst>
          </p:cNvPr>
          <p:cNvSpPr>
            <a:spLocks noGrp="1"/>
          </p:cNvSpPr>
          <p:nvPr>
            <p:ph type="sldNum" sz="quarter" idx="12"/>
          </p:nvPr>
        </p:nvSpPr>
        <p:spPr/>
        <p:txBody>
          <a:bodyPr/>
          <a:lstStyle/>
          <a:p>
            <a:fld id="{B255E86B-3521-4C37-9F0F-FEEBCBD67949}" type="slidenum">
              <a:rPr lang="en-IN" smtClean="0"/>
              <a:t>‹#›</a:t>
            </a:fld>
            <a:endParaRPr lang="en-IN"/>
          </a:p>
        </p:txBody>
      </p:sp>
    </p:spTree>
    <p:extLst>
      <p:ext uri="{BB962C8B-B14F-4D97-AF65-F5344CB8AC3E}">
        <p14:creationId xmlns:p14="http://schemas.microsoft.com/office/powerpoint/2010/main" val="208240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7C53-7081-4B22-A894-679E3C98BB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8E7FD6-9A47-422A-9673-0F3A89196F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6224A8-6C4F-46A5-A165-DED84F0A43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5638A9B-2B9C-4C76-835C-370BA54B4E79}"/>
              </a:ext>
            </a:extLst>
          </p:cNvPr>
          <p:cNvSpPr>
            <a:spLocks noGrp="1"/>
          </p:cNvSpPr>
          <p:nvPr>
            <p:ph type="dt" sz="half" idx="10"/>
          </p:nvPr>
        </p:nvSpPr>
        <p:spPr/>
        <p:txBody>
          <a:bodyPr/>
          <a:lstStyle/>
          <a:p>
            <a:fld id="{F2C0B665-A92C-4747-B23B-6FE844C8CC4C}" type="datetimeFigureOut">
              <a:rPr lang="en-IN" smtClean="0"/>
              <a:t>09-11-2021</a:t>
            </a:fld>
            <a:endParaRPr lang="en-IN"/>
          </a:p>
        </p:txBody>
      </p:sp>
      <p:sp>
        <p:nvSpPr>
          <p:cNvPr id="6" name="Footer Placeholder 5">
            <a:extLst>
              <a:ext uri="{FF2B5EF4-FFF2-40B4-BE49-F238E27FC236}">
                <a16:creationId xmlns:a16="http://schemas.microsoft.com/office/drawing/2014/main" id="{E2973305-22CE-4487-A3A0-5EAA196A14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2E22BD-F79E-4A23-A3D1-6691F4280D08}"/>
              </a:ext>
            </a:extLst>
          </p:cNvPr>
          <p:cNvSpPr>
            <a:spLocks noGrp="1"/>
          </p:cNvSpPr>
          <p:nvPr>
            <p:ph type="sldNum" sz="quarter" idx="12"/>
          </p:nvPr>
        </p:nvSpPr>
        <p:spPr/>
        <p:txBody>
          <a:bodyPr/>
          <a:lstStyle/>
          <a:p>
            <a:fld id="{B255E86B-3521-4C37-9F0F-FEEBCBD67949}" type="slidenum">
              <a:rPr lang="en-IN" smtClean="0"/>
              <a:t>‹#›</a:t>
            </a:fld>
            <a:endParaRPr lang="en-IN"/>
          </a:p>
        </p:txBody>
      </p:sp>
    </p:spTree>
    <p:extLst>
      <p:ext uri="{BB962C8B-B14F-4D97-AF65-F5344CB8AC3E}">
        <p14:creationId xmlns:p14="http://schemas.microsoft.com/office/powerpoint/2010/main" val="660095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C348-461C-42FB-92BC-C6ADF60AE45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243351-1F60-40B5-87DA-D7B22AD20B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CB5ABC-CFB0-4A88-AB11-BDDD479C75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B489A5D-AA70-4803-85F4-A0B5525C2F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FEB0F5-0398-467E-B51C-E142ED75AC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B2106B-4ECB-43C3-B8E7-CEB99B4E7E56}"/>
              </a:ext>
            </a:extLst>
          </p:cNvPr>
          <p:cNvSpPr>
            <a:spLocks noGrp="1"/>
          </p:cNvSpPr>
          <p:nvPr>
            <p:ph type="dt" sz="half" idx="10"/>
          </p:nvPr>
        </p:nvSpPr>
        <p:spPr/>
        <p:txBody>
          <a:bodyPr/>
          <a:lstStyle/>
          <a:p>
            <a:fld id="{F2C0B665-A92C-4747-B23B-6FE844C8CC4C}" type="datetimeFigureOut">
              <a:rPr lang="en-IN" smtClean="0"/>
              <a:t>09-11-2021</a:t>
            </a:fld>
            <a:endParaRPr lang="en-IN"/>
          </a:p>
        </p:txBody>
      </p:sp>
      <p:sp>
        <p:nvSpPr>
          <p:cNvPr id="8" name="Footer Placeholder 7">
            <a:extLst>
              <a:ext uri="{FF2B5EF4-FFF2-40B4-BE49-F238E27FC236}">
                <a16:creationId xmlns:a16="http://schemas.microsoft.com/office/drawing/2014/main" id="{185D23C9-BB5C-4832-ABD3-E64960D129B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E73172D-0846-4B16-A0E4-F45EFF505C7F}"/>
              </a:ext>
            </a:extLst>
          </p:cNvPr>
          <p:cNvSpPr>
            <a:spLocks noGrp="1"/>
          </p:cNvSpPr>
          <p:nvPr>
            <p:ph type="sldNum" sz="quarter" idx="12"/>
          </p:nvPr>
        </p:nvSpPr>
        <p:spPr/>
        <p:txBody>
          <a:bodyPr/>
          <a:lstStyle/>
          <a:p>
            <a:fld id="{B255E86B-3521-4C37-9F0F-FEEBCBD67949}" type="slidenum">
              <a:rPr lang="en-IN" smtClean="0"/>
              <a:t>‹#›</a:t>
            </a:fld>
            <a:endParaRPr lang="en-IN"/>
          </a:p>
        </p:txBody>
      </p:sp>
    </p:spTree>
    <p:extLst>
      <p:ext uri="{BB962C8B-B14F-4D97-AF65-F5344CB8AC3E}">
        <p14:creationId xmlns:p14="http://schemas.microsoft.com/office/powerpoint/2010/main" val="1630377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10E1E-BA3A-4799-85A9-FAE7F07595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2BBA30-EF1E-4FFF-8CC1-344D985DB5DC}"/>
              </a:ext>
            </a:extLst>
          </p:cNvPr>
          <p:cNvSpPr>
            <a:spLocks noGrp="1"/>
          </p:cNvSpPr>
          <p:nvPr>
            <p:ph type="dt" sz="half" idx="10"/>
          </p:nvPr>
        </p:nvSpPr>
        <p:spPr/>
        <p:txBody>
          <a:bodyPr/>
          <a:lstStyle/>
          <a:p>
            <a:fld id="{F2C0B665-A92C-4747-B23B-6FE844C8CC4C}" type="datetimeFigureOut">
              <a:rPr lang="en-IN" smtClean="0"/>
              <a:t>09-11-2021</a:t>
            </a:fld>
            <a:endParaRPr lang="en-IN"/>
          </a:p>
        </p:txBody>
      </p:sp>
      <p:sp>
        <p:nvSpPr>
          <p:cNvPr id="4" name="Footer Placeholder 3">
            <a:extLst>
              <a:ext uri="{FF2B5EF4-FFF2-40B4-BE49-F238E27FC236}">
                <a16:creationId xmlns:a16="http://schemas.microsoft.com/office/drawing/2014/main" id="{D2E4E29A-E26F-4093-8896-71F40D65F4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A4E063-2FEA-44A5-B832-B8BE22FA47BF}"/>
              </a:ext>
            </a:extLst>
          </p:cNvPr>
          <p:cNvSpPr>
            <a:spLocks noGrp="1"/>
          </p:cNvSpPr>
          <p:nvPr>
            <p:ph type="sldNum" sz="quarter" idx="12"/>
          </p:nvPr>
        </p:nvSpPr>
        <p:spPr/>
        <p:txBody>
          <a:bodyPr/>
          <a:lstStyle/>
          <a:p>
            <a:fld id="{B255E86B-3521-4C37-9F0F-FEEBCBD67949}" type="slidenum">
              <a:rPr lang="en-IN" smtClean="0"/>
              <a:t>‹#›</a:t>
            </a:fld>
            <a:endParaRPr lang="en-IN"/>
          </a:p>
        </p:txBody>
      </p:sp>
    </p:spTree>
    <p:extLst>
      <p:ext uri="{BB962C8B-B14F-4D97-AF65-F5344CB8AC3E}">
        <p14:creationId xmlns:p14="http://schemas.microsoft.com/office/powerpoint/2010/main" val="63193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72141A-395C-4376-9568-CD8FEDA1654E}"/>
              </a:ext>
            </a:extLst>
          </p:cNvPr>
          <p:cNvSpPr>
            <a:spLocks noGrp="1"/>
          </p:cNvSpPr>
          <p:nvPr>
            <p:ph type="dt" sz="half" idx="10"/>
          </p:nvPr>
        </p:nvSpPr>
        <p:spPr/>
        <p:txBody>
          <a:bodyPr/>
          <a:lstStyle/>
          <a:p>
            <a:fld id="{F2C0B665-A92C-4747-B23B-6FE844C8CC4C}" type="datetimeFigureOut">
              <a:rPr lang="en-IN" smtClean="0"/>
              <a:t>09-11-2021</a:t>
            </a:fld>
            <a:endParaRPr lang="en-IN"/>
          </a:p>
        </p:txBody>
      </p:sp>
      <p:sp>
        <p:nvSpPr>
          <p:cNvPr id="3" name="Footer Placeholder 2">
            <a:extLst>
              <a:ext uri="{FF2B5EF4-FFF2-40B4-BE49-F238E27FC236}">
                <a16:creationId xmlns:a16="http://schemas.microsoft.com/office/drawing/2014/main" id="{065D8612-7EA5-4352-BB9C-FA2373F058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441B29-B82B-4DC5-AC1B-C3AC1791C2E6}"/>
              </a:ext>
            </a:extLst>
          </p:cNvPr>
          <p:cNvSpPr>
            <a:spLocks noGrp="1"/>
          </p:cNvSpPr>
          <p:nvPr>
            <p:ph type="sldNum" sz="quarter" idx="12"/>
          </p:nvPr>
        </p:nvSpPr>
        <p:spPr/>
        <p:txBody>
          <a:bodyPr/>
          <a:lstStyle/>
          <a:p>
            <a:fld id="{B255E86B-3521-4C37-9F0F-FEEBCBD67949}" type="slidenum">
              <a:rPr lang="en-IN" smtClean="0"/>
              <a:t>‹#›</a:t>
            </a:fld>
            <a:endParaRPr lang="en-IN"/>
          </a:p>
        </p:txBody>
      </p:sp>
    </p:spTree>
    <p:extLst>
      <p:ext uri="{BB962C8B-B14F-4D97-AF65-F5344CB8AC3E}">
        <p14:creationId xmlns:p14="http://schemas.microsoft.com/office/powerpoint/2010/main" val="4090355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6F8D-203F-425E-A386-7346076655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DAE6D1-F4A7-4323-A57D-C851861E1A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52D6E29-061C-4A1F-B064-29EFB0B396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DFA0BD-0DCB-44FA-93D6-4DCF9A8CD0DD}"/>
              </a:ext>
            </a:extLst>
          </p:cNvPr>
          <p:cNvSpPr>
            <a:spLocks noGrp="1"/>
          </p:cNvSpPr>
          <p:nvPr>
            <p:ph type="dt" sz="half" idx="10"/>
          </p:nvPr>
        </p:nvSpPr>
        <p:spPr/>
        <p:txBody>
          <a:bodyPr/>
          <a:lstStyle/>
          <a:p>
            <a:fld id="{F2C0B665-A92C-4747-B23B-6FE844C8CC4C}" type="datetimeFigureOut">
              <a:rPr lang="en-IN" smtClean="0"/>
              <a:t>09-11-2021</a:t>
            </a:fld>
            <a:endParaRPr lang="en-IN"/>
          </a:p>
        </p:txBody>
      </p:sp>
      <p:sp>
        <p:nvSpPr>
          <p:cNvPr id="6" name="Footer Placeholder 5">
            <a:extLst>
              <a:ext uri="{FF2B5EF4-FFF2-40B4-BE49-F238E27FC236}">
                <a16:creationId xmlns:a16="http://schemas.microsoft.com/office/drawing/2014/main" id="{6140D508-7857-4CC9-B20A-96F0ECC095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7CBF77-A1A6-470F-919F-30B42F6487AB}"/>
              </a:ext>
            </a:extLst>
          </p:cNvPr>
          <p:cNvSpPr>
            <a:spLocks noGrp="1"/>
          </p:cNvSpPr>
          <p:nvPr>
            <p:ph type="sldNum" sz="quarter" idx="12"/>
          </p:nvPr>
        </p:nvSpPr>
        <p:spPr/>
        <p:txBody>
          <a:bodyPr/>
          <a:lstStyle/>
          <a:p>
            <a:fld id="{B255E86B-3521-4C37-9F0F-FEEBCBD67949}" type="slidenum">
              <a:rPr lang="en-IN" smtClean="0"/>
              <a:t>‹#›</a:t>
            </a:fld>
            <a:endParaRPr lang="en-IN"/>
          </a:p>
        </p:txBody>
      </p:sp>
    </p:spTree>
    <p:extLst>
      <p:ext uri="{BB962C8B-B14F-4D97-AF65-F5344CB8AC3E}">
        <p14:creationId xmlns:p14="http://schemas.microsoft.com/office/powerpoint/2010/main" val="1440066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55C6-B79E-413A-8839-0E98C600D2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3ADB23A-E375-4733-A626-7989B1406E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1F96D32-9B00-4691-9403-1FCE557F61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1CAAF4-71A3-459E-BE2A-7F7AACE32A16}"/>
              </a:ext>
            </a:extLst>
          </p:cNvPr>
          <p:cNvSpPr>
            <a:spLocks noGrp="1"/>
          </p:cNvSpPr>
          <p:nvPr>
            <p:ph type="dt" sz="half" idx="10"/>
          </p:nvPr>
        </p:nvSpPr>
        <p:spPr/>
        <p:txBody>
          <a:bodyPr/>
          <a:lstStyle/>
          <a:p>
            <a:fld id="{F2C0B665-A92C-4747-B23B-6FE844C8CC4C}" type="datetimeFigureOut">
              <a:rPr lang="en-IN" smtClean="0"/>
              <a:t>09-11-2021</a:t>
            </a:fld>
            <a:endParaRPr lang="en-IN"/>
          </a:p>
        </p:txBody>
      </p:sp>
      <p:sp>
        <p:nvSpPr>
          <p:cNvPr id="6" name="Footer Placeholder 5">
            <a:extLst>
              <a:ext uri="{FF2B5EF4-FFF2-40B4-BE49-F238E27FC236}">
                <a16:creationId xmlns:a16="http://schemas.microsoft.com/office/drawing/2014/main" id="{BAD22416-5C23-45F3-9CAD-294B32A103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72B727-E144-4B0B-B90D-7A34E45A9433}"/>
              </a:ext>
            </a:extLst>
          </p:cNvPr>
          <p:cNvSpPr>
            <a:spLocks noGrp="1"/>
          </p:cNvSpPr>
          <p:nvPr>
            <p:ph type="sldNum" sz="quarter" idx="12"/>
          </p:nvPr>
        </p:nvSpPr>
        <p:spPr/>
        <p:txBody>
          <a:bodyPr/>
          <a:lstStyle/>
          <a:p>
            <a:fld id="{B255E86B-3521-4C37-9F0F-FEEBCBD67949}" type="slidenum">
              <a:rPr lang="en-IN" smtClean="0"/>
              <a:t>‹#›</a:t>
            </a:fld>
            <a:endParaRPr lang="en-IN"/>
          </a:p>
        </p:txBody>
      </p:sp>
    </p:spTree>
    <p:extLst>
      <p:ext uri="{BB962C8B-B14F-4D97-AF65-F5344CB8AC3E}">
        <p14:creationId xmlns:p14="http://schemas.microsoft.com/office/powerpoint/2010/main" val="3270339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1432F-05C0-429E-BAC1-5E33F73DC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06C841-2DE6-4D8B-A4D7-10229C1C26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EC90E-1BE2-4979-8BA4-61B85016AA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0B665-A92C-4747-B23B-6FE844C8CC4C}" type="datetimeFigureOut">
              <a:rPr lang="en-IN" smtClean="0"/>
              <a:t>09-11-2021</a:t>
            </a:fld>
            <a:endParaRPr lang="en-IN"/>
          </a:p>
        </p:txBody>
      </p:sp>
      <p:sp>
        <p:nvSpPr>
          <p:cNvPr id="5" name="Footer Placeholder 4">
            <a:extLst>
              <a:ext uri="{FF2B5EF4-FFF2-40B4-BE49-F238E27FC236}">
                <a16:creationId xmlns:a16="http://schemas.microsoft.com/office/drawing/2014/main" id="{BB851235-F45D-40A3-A281-2668E9F79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0A01A1E-D6FD-4D50-9EFC-D1BC80F566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5E86B-3521-4C37-9F0F-FEEBCBD67949}" type="slidenum">
              <a:rPr lang="en-IN" smtClean="0"/>
              <a:t>‹#›</a:t>
            </a:fld>
            <a:endParaRPr lang="en-IN"/>
          </a:p>
        </p:txBody>
      </p:sp>
    </p:spTree>
    <p:extLst>
      <p:ext uri="{BB962C8B-B14F-4D97-AF65-F5344CB8AC3E}">
        <p14:creationId xmlns:p14="http://schemas.microsoft.com/office/powerpoint/2010/main" val="3529834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harts.bitnami.com/bitnami" TargetMode="External"/><Relationship Id="rId2" Type="http://schemas.openxmlformats.org/officeDocument/2006/relationships/hyperlink" Target="https://helm.sh/docs/intro/instal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30176-1C40-4244-B295-DD57FE981AB4}"/>
              </a:ext>
            </a:extLst>
          </p:cNvPr>
          <p:cNvSpPr>
            <a:spLocks noGrp="1"/>
          </p:cNvSpPr>
          <p:nvPr>
            <p:ph idx="1"/>
          </p:nvPr>
        </p:nvSpPr>
        <p:spPr>
          <a:xfrm>
            <a:off x="363983" y="221942"/>
            <a:ext cx="11540971" cy="6454066"/>
          </a:xfrm>
        </p:spPr>
        <p:txBody>
          <a:bodyPr>
            <a:normAutofit/>
          </a:bodyPr>
          <a:lstStyle/>
          <a:p>
            <a:pPr marL="0" indent="0">
              <a:buNone/>
            </a:pPr>
            <a:r>
              <a:rPr lang="en-IN" sz="1500" dirty="0"/>
              <a:t>Azure Kubernetes service:</a:t>
            </a:r>
          </a:p>
          <a:p>
            <a:pPr>
              <a:buFont typeface="Wingdings" panose="05000000000000000000" pitchFamily="2" charset="2"/>
              <a:buChar char="à"/>
            </a:pPr>
            <a:r>
              <a:rPr lang="en-IN" sz="1500" dirty="0">
                <a:sym typeface="Wingdings" panose="05000000000000000000" pitchFamily="2" charset="2"/>
              </a:rPr>
              <a:t>When we spin up the AKS cluster it provisions few things.</a:t>
            </a:r>
          </a:p>
          <a:p>
            <a:pPr marL="342900" indent="-342900">
              <a:buAutoNum type="arabicParenR"/>
            </a:pPr>
            <a:r>
              <a:rPr lang="en-IN" sz="1500" dirty="0" err="1">
                <a:sym typeface="Wingdings" panose="05000000000000000000" pitchFamily="2" charset="2"/>
              </a:rPr>
              <a:t>Aks</a:t>
            </a:r>
            <a:r>
              <a:rPr lang="en-IN" sz="1500" dirty="0">
                <a:sym typeface="Wingdings" panose="05000000000000000000" pitchFamily="2" charset="2"/>
              </a:rPr>
              <a:t> cluster with help of nodes or VM </a:t>
            </a:r>
            <a:r>
              <a:rPr lang="en-IN" sz="1500" dirty="0" err="1">
                <a:sym typeface="Wingdings" panose="05000000000000000000" pitchFamily="2" charset="2"/>
              </a:rPr>
              <a:t>scalesets</a:t>
            </a:r>
            <a:r>
              <a:rPr lang="en-IN" sz="1500" dirty="0">
                <a:sym typeface="Wingdings" panose="05000000000000000000" pitchFamily="2" charset="2"/>
              </a:rPr>
              <a:t>.</a:t>
            </a:r>
          </a:p>
          <a:p>
            <a:pPr marL="342900" indent="-342900">
              <a:buAutoNum type="arabicParenR"/>
            </a:pPr>
            <a:r>
              <a:rPr lang="en-IN" sz="1500" dirty="0">
                <a:sym typeface="Wingdings" panose="05000000000000000000" pitchFamily="2" charset="2"/>
              </a:rPr>
              <a:t>Nodes something have pods. The pods are grouped under namespaces.</a:t>
            </a:r>
          </a:p>
          <a:p>
            <a:pPr marL="342900" indent="-342900">
              <a:buAutoNum type="arabicParenR"/>
            </a:pPr>
            <a:r>
              <a:rPr lang="en-IN" sz="1500" dirty="0">
                <a:sym typeface="Wingdings" panose="05000000000000000000" pitchFamily="2" charset="2"/>
              </a:rPr>
              <a:t>We can set up ingresses.</a:t>
            </a:r>
          </a:p>
          <a:p>
            <a:pPr marL="342900" indent="-342900">
              <a:buAutoNum type="arabicParenR"/>
            </a:pPr>
            <a:r>
              <a:rPr lang="en-IN" sz="1500" dirty="0">
                <a:sym typeface="Wingdings" panose="05000000000000000000" pitchFamily="2" charset="2"/>
              </a:rPr>
              <a:t>Each pod contains containers.</a:t>
            </a:r>
          </a:p>
          <a:p>
            <a:pPr marL="342900" indent="-342900">
              <a:buAutoNum type="arabicParenR"/>
            </a:pPr>
            <a:r>
              <a:rPr lang="en-IN" sz="1500" dirty="0">
                <a:sym typeface="Wingdings" panose="05000000000000000000" pitchFamily="2" charset="2"/>
              </a:rPr>
              <a:t>Ingress mapped to DNS. And DNS uses certs. </a:t>
            </a:r>
          </a:p>
          <a:p>
            <a:pPr marL="342900" indent="-342900">
              <a:buAutoNum type="arabicParenR"/>
            </a:pPr>
            <a:r>
              <a:rPr lang="en-IN" sz="1500" dirty="0">
                <a:sym typeface="Wingdings" panose="05000000000000000000" pitchFamily="2" charset="2"/>
              </a:rPr>
              <a:t>We can use app gateway to tag your particular IP’s.  </a:t>
            </a:r>
          </a:p>
          <a:p>
            <a:pPr marL="342900" indent="-342900">
              <a:buAutoNum type="arabicParenR"/>
            </a:pPr>
            <a:r>
              <a:rPr lang="en-IN" sz="1500" dirty="0">
                <a:sym typeface="Wingdings" panose="05000000000000000000" pitchFamily="2" charset="2"/>
              </a:rPr>
              <a:t>Interacting to the AKS cluster we use something called API Server and traffic will comes to AKS cluster to pods based on service we kept at front line.</a:t>
            </a:r>
          </a:p>
          <a:p>
            <a:pPr marL="342900" indent="-342900">
              <a:buAutoNum type="arabicParenR"/>
            </a:pPr>
            <a:endParaRPr lang="en-IN" sz="1500" dirty="0"/>
          </a:p>
        </p:txBody>
      </p:sp>
      <p:pic>
        <p:nvPicPr>
          <p:cNvPr id="5" name="Picture 4">
            <a:extLst>
              <a:ext uri="{FF2B5EF4-FFF2-40B4-BE49-F238E27FC236}">
                <a16:creationId xmlns:a16="http://schemas.microsoft.com/office/drawing/2014/main" id="{97DEFAB5-8E95-4300-BB37-DA51EADB389C}"/>
              </a:ext>
            </a:extLst>
          </p:cNvPr>
          <p:cNvPicPr>
            <a:picLocks noChangeAspect="1"/>
          </p:cNvPicPr>
          <p:nvPr/>
        </p:nvPicPr>
        <p:blipFill>
          <a:blip r:embed="rId2"/>
          <a:stretch>
            <a:fillRect/>
          </a:stretch>
        </p:blipFill>
        <p:spPr>
          <a:xfrm>
            <a:off x="7152442" y="0"/>
            <a:ext cx="4319587" cy="2776537"/>
          </a:xfrm>
          <a:prstGeom prst="rect">
            <a:avLst/>
          </a:prstGeom>
        </p:spPr>
      </p:pic>
      <p:pic>
        <p:nvPicPr>
          <p:cNvPr id="7" name="Picture 6">
            <a:extLst>
              <a:ext uri="{FF2B5EF4-FFF2-40B4-BE49-F238E27FC236}">
                <a16:creationId xmlns:a16="http://schemas.microsoft.com/office/drawing/2014/main" id="{939D612F-239A-4402-8D9C-F40E194542B5}"/>
              </a:ext>
            </a:extLst>
          </p:cNvPr>
          <p:cNvPicPr>
            <a:picLocks noChangeAspect="1"/>
          </p:cNvPicPr>
          <p:nvPr/>
        </p:nvPicPr>
        <p:blipFill>
          <a:blip r:embed="rId3"/>
          <a:stretch>
            <a:fillRect/>
          </a:stretch>
        </p:blipFill>
        <p:spPr>
          <a:xfrm>
            <a:off x="2610036" y="3448975"/>
            <a:ext cx="8057980" cy="3071319"/>
          </a:xfrm>
          <a:prstGeom prst="rect">
            <a:avLst/>
          </a:prstGeom>
        </p:spPr>
      </p:pic>
    </p:spTree>
    <p:extLst>
      <p:ext uri="{BB962C8B-B14F-4D97-AF65-F5344CB8AC3E}">
        <p14:creationId xmlns:p14="http://schemas.microsoft.com/office/powerpoint/2010/main" val="1523894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1790CA-8D5C-414E-834B-7E6536ACCA6F}"/>
              </a:ext>
            </a:extLst>
          </p:cNvPr>
          <p:cNvSpPr>
            <a:spLocks noGrp="1"/>
          </p:cNvSpPr>
          <p:nvPr>
            <p:ph idx="1"/>
          </p:nvPr>
        </p:nvSpPr>
        <p:spPr>
          <a:xfrm>
            <a:off x="372861" y="159798"/>
            <a:ext cx="11594237" cy="6418555"/>
          </a:xfrm>
        </p:spPr>
        <p:txBody>
          <a:bodyPr>
            <a:normAutofit/>
          </a:bodyPr>
          <a:lstStyle/>
          <a:p>
            <a:pPr marL="0" indent="0">
              <a:buNone/>
            </a:pPr>
            <a:r>
              <a:rPr lang="en-IN" sz="1500" dirty="0"/>
              <a:t>Quotas in namespaces:</a:t>
            </a:r>
          </a:p>
          <a:p>
            <a:pPr>
              <a:buFont typeface="Wingdings" panose="05000000000000000000" pitchFamily="2" charset="2"/>
              <a:buChar char="à"/>
            </a:pPr>
            <a:r>
              <a:rPr lang="en-IN" sz="1500" dirty="0">
                <a:sym typeface="Wingdings" panose="05000000000000000000" pitchFamily="2" charset="2"/>
              </a:rPr>
              <a:t>It is best practice to set up the quotas for </a:t>
            </a:r>
            <a:r>
              <a:rPr lang="en-IN" sz="1500" dirty="0" err="1">
                <a:sym typeface="Wingdings" panose="05000000000000000000" pitchFamily="2" charset="2"/>
              </a:rPr>
              <a:t>manespaces</a:t>
            </a:r>
            <a:r>
              <a:rPr lang="en-IN" sz="1500" dirty="0">
                <a:sym typeface="Wingdings" panose="05000000000000000000" pitchFamily="2" charset="2"/>
              </a:rPr>
              <a:t>. Due to because of one of the pod in the one namespace issue other pods in another namespaces should not effect for their quotas issues.</a:t>
            </a:r>
          </a:p>
          <a:p>
            <a:pPr>
              <a:buFont typeface="Wingdings" panose="05000000000000000000" pitchFamily="2" charset="2"/>
              <a:buChar char="à"/>
            </a:pPr>
            <a:r>
              <a:rPr lang="en-IN" sz="1500" dirty="0">
                <a:sym typeface="Wingdings" panose="05000000000000000000" pitchFamily="2" charset="2"/>
              </a:rPr>
              <a:t>To set up the resource quotas for namespace we use following </a:t>
            </a:r>
            <a:r>
              <a:rPr lang="en-IN" sz="1500" dirty="0" err="1">
                <a:sym typeface="Wingdings" panose="05000000000000000000" pitchFamily="2" charset="2"/>
              </a:rPr>
              <a:t>terminalagies</a:t>
            </a:r>
            <a:r>
              <a:rPr lang="en-IN" sz="1500" dirty="0">
                <a:sym typeface="Wingdings" panose="05000000000000000000" pitchFamily="2" charset="2"/>
              </a:rPr>
              <a:t>.</a:t>
            </a:r>
          </a:p>
          <a:p>
            <a:pPr marL="342900" indent="-342900">
              <a:buAutoNum type="arabicParenR"/>
            </a:pPr>
            <a:r>
              <a:rPr lang="en-IN" sz="1500" dirty="0" err="1">
                <a:sym typeface="Wingdings" panose="05000000000000000000" pitchFamily="2" charset="2"/>
              </a:rPr>
              <a:t>requests.cpu</a:t>
            </a:r>
            <a:r>
              <a:rPr lang="en-IN" sz="1500" dirty="0">
                <a:sym typeface="Wingdings" panose="05000000000000000000" pitchFamily="2" charset="2"/>
              </a:rPr>
              <a:t>: This is the maximum combines CPU requests that all the pods in the namespace can have. </a:t>
            </a:r>
            <a:r>
              <a:rPr lang="en-IN" sz="1500" dirty="0" err="1">
                <a:sym typeface="Wingdings" panose="05000000000000000000" pitchFamily="2" charset="2"/>
              </a:rPr>
              <a:t>Eg</a:t>
            </a:r>
            <a:r>
              <a:rPr lang="en-IN" sz="1500" dirty="0">
                <a:sym typeface="Wingdings" panose="05000000000000000000" pitchFamily="2" charset="2"/>
              </a:rPr>
              <a:t>: If we have 50 containers, 10m each then the </a:t>
            </a:r>
            <a:r>
              <a:rPr lang="en-IN" sz="1500" dirty="0" err="1">
                <a:sym typeface="Wingdings" panose="05000000000000000000" pitchFamily="2" charset="2"/>
              </a:rPr>
              <a:t>the</a:t>
            </a:r>
            <a:r>
              <a:rPr lang="en-IN" sz="1500" dirty="0">
                <a:sym typeface="Wingdings" panose="05000000000000000000" pitchFamily="2" charset="2"/>
              </a:rPr>
              <a:t> </a:t>
            </a:r>
            <a:r>
              <a:rPr lang="en-IN" sz="1500" dirty="0" err="1">
                <a:sym typeface="Wingdings" panose="05000000000000000000" pitchFamily="2" charset="2"/>
              </a:rPr>
              <a:t>request.cpu</a:t>
            </a:r>
            <a:r>
              <a:rPr lang="en-IN" sz="1500" dirty="0">
                <a:sym typeface="Wingdings" panose="05000000000000000000" pitchFamily="2" charset="2"/>
              </a:rPr>
              <a:t> is 500m.</a:t>
            </a:r>
          </a:p>
          <a:p>
            <a:pPr marL="342900" indent="-342900">
              <a:buAutoNum type="arabicParenR"/>
            </a:pPr>
            <a:r>
              <a:rPr lang="en-IN" sz="1500" dirty="0" err="1">
                <a:sym typeface="Wingdings" panose="05000000000000000000" pitchFamily="2" charset="2"/>
              </a:rPr>
              <a:t>requests.memory</a:t>
            </a:r>
            <a:r>
              <a:rPr lang="en-IN" sz="1500" dirty="0">
                <a:sym typeface="Wingdings" panose="05000000000000000000" pitchFamily="2" charset="2"/>
              </a:rPr>
              <a:t>: This is the maximum combines memory requests that all the pods in the namespace can have</a:t>
            </a:r>
          </a:p>
          <a:p>
            <a:pPr marL="342900" indent="-342900">
              <a:buAutoNum type="arabicParenR"/>
            </a:pPr>
            <a:r>
              <a:rPr lang="en-IN" sz="1500" dirty="0" err="1">
                <a:sym typeface="Wingdings" panose="05000000000000000000" pitchFamily="2" charset="2"/>
              </a:rPr>
              <a:t>limits.cpu</a:t>
            </a:r>
            <a:r>
              <a:rPr lang="en-IN" sz="1500" dirty="0">
                <a:sym typeface="Wingdings" panose="05000000000000000000" pitchFamily="2" charset="2"/>
              </a:rPr>
              <a:t>: This is the maximum combines CPU limits that all the pods in the namespace can have. </a:t>
            </a:r>
          </a:p>
          <a:p>
            <a:pPr marL="342900" indent="-342900">
              <a:buFont typeface="Arial" panose="020B0604020202020204" pitchFamily="34" charset="0"/>
              <a:buAutoNum type="arabicParenR"/>
            </a:pPr>
            <a:r>
              <a:rPr lang="en-IN" sz="1500" dirty="0" err="1">
                <a:sym typeface="Wingdings" panose="05000000000000000000" pitchFamily="2" charset="2"/>
              </a:rPr>
              <a:t>limits.memory</a:t>
            </a:r>
            <a:r>
              <a:rPr lang="en-IN" sz="1500" dirty="0">
                <a:sym typeface="Wingdings" panose="05000000000000000000" pitchFamily="2" charset="2"/>
              </a:rPr>
              <a:t>: This is the maximum combines memory limits that all the pods in the namespace can have.</a:t>
            </a:r>
          </a:p>
          <a:p>
            <a:pPr marL="0" indent="0">
              <a:buNone/>
            </a:pPr>
            <a:endParaRPr lang="en-IN" sz="1500" dirty="0"/>
          </a:p>
          <a:p>
            <a:pPr marL="0" indent="0">
              <a:buNone/>
            </a:pPr>
            <a:endParaRPr lang="en-IN" sz="1500" dirty="0"/>
          </a:p>
        </p:txBody>
      </p:sp>
      <p:pic>
        <p:nvPicPr>
          <p:cNvPr id="8" name="Picture 7">
            <a:extLst>
              <a:ext uri="{FF2B5EF4-FFF2-40B4-BE49-F238E27FC236}">
                <a16:creationId xmlns:a16="http://schemas.microsoft.com/office/drawing/2014/main" id="{A82FCEDF-1D0C-408B-B11E-429D5846B54A}"/>
              </a:ext>
            </a:extLst>
          </p:cNvPr>
          <p:cNvPicPr>
            <a:picLocks noChangeAspect="1"/>
          </p:cNvPicPr>
          <p:nvPr/>
        </p:nvPicPr>
        <p:blipFill>
          <a:blip r:embed="rId2"/>
          <a:stretch>
            <a:fillRect/>
          </a:stretch>
        </p:blipFill>
        <p:spPr>
          <a:xfrm>
            <a:off x="3653052" y="2965140"/>
            <a:ext cx="5331473" cy="3353309"/>
          </a:xfrm>
          <a:prstGeom prst="rect">
            <a:avLst/>
          </a:prstGeom>
        </p:spPr>
      </p:pic>
    </p:spTree>
    <p:extLst>
      <p:ext uri="{BB962C8B-B14F-4D97-AF65-F5344CB8AC3E}">
        <p14:creationId xmlns:p14="http://schemas.microsoft.com/office/powerpoint/2010/main" val="588480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74B73B-5AC1-4A66-ACB8-04AD6E184CF8}"/>
              </a:ext>
            </a:extLst>
          </p:cNvPr>
          <p:cNvSpPr>
            <a:spLocks noGrp="1"/>
          </p:cNvSpPr>
          <p:nvPr>
            <p:ph idx="1"/>
          </p:nvPr>
        </p:nvSpPr>
        <p:spPr>
          <a:xfrm>
            <a:off x="337351" y="150920"/>
            <a:ext cx="11585360" cy="6525088"/>
          </a:xfrm>
        </p:spPr>
        <p:txBody>
          <a:bodyPr>
            <a:normAutofit/>
          </a:bodyPr>
          <a:lstStyle/>
          <a:p>
            <a:pPr marL="0" indent="0">
              <a:buNone/>
            </a:pPr>
            <a:r>
              <a:rPr lang="en-IN" sz="1500" dirty="0"/>
              <a:t>Limit Ranges: </a:t>
            </a:r>
          </a:p>
          <a:p>
            <a:pPr marL="342900" indent="-342900">
              <a:buAutoNum type="arabicParenR"/>
            </a:pPr>
            <a:r>
              <a:rPr lang="en-IN" sz="1500" dirty="0"/>
              <a:t>Default: Setup the default limits of the container in the pods.</a:t>
            </a:r>
          </a:p>
          <a:p>
            <a:pPr marL="342900" indent="-342900">
              <a:buAutoNum type="arabicParenR"/>
            </a:pPr>
            <a:r>
              <a:rPr lang="en-IN" sz="1500" dirty="0"/>
              <a:t>Default request: It is default requests come that comes to the pods.</a:t>
            </a:r>
          </a:p>
          <a:p>
            <a:pPr marL="342900" indent="-342900">
              <a:buAutoNum type="arabicParenR"/>
            </a:pPr>
            <a:r>
              <a:rPr lang="en-IN" sz="1500" dirty="0"/>
              <a:t>Max: This the maximum limit that a container in a pod can set. We can’t set this max value is less than the default value or vice versa. If we didn’t set default then the max will behave like default. </a:t>
            </a:r>
          </a:p>
          <a:p>
            <a:pPr marL="342900" indent="-342900">
              <a:buAutoNum type="arabicParenR"/>
            </a:pPr>
            <a:r>
              <a:rPr lang="en-IN" sz="1500" dirty="0"/>
              <a:t>Min: This set up the minimum requests that pods or container can gets. Compared to Min the default should be lower than this.</a:t>
            </a:r>
          </a:p>
          <a:p>
            <a:pPr marL="0" indent="0">
              <a:buNone/>
            </a:pPr>
            <a:r>
              <a:rPr lang="en-IN" sz="1500" b="1" dirty="0"/>
              <a:t>Pod lifecycle</a:t>
            </a:r>
            <a:r>
              <a:rPr lang="en-IN" sz="1500" dirty="0"/>
              <a:t>:</a:t>
            </a:r>
          </a:p>
          <a:p>
            <a:pPr marL="0" indent="0">
              <a:buNone/>
            </a:pPr>
            <a:r>
              <a:rPr lang="en-IN" sz="1500" dirty="0">
                <a:sym typeface="Wingdings" panose="05000000000000000000" pitchFamily="2" charset="2"/>
              </a:rPr>
              <a:t>For creating a pod we usually write </a:t>
            </a:r>
            <a:r>
              <a:rPr lang="en-IN" sz="1500" dirty="0" err="1">
                <a:sym typeface="Wingdings" panose="05000000000000000000" pitchFamily="2" charset="2"/>
              </a:rPr>
              <a:t>yml</a:t>
            </a:r>
            <a:r>
              <a:rPr lang="en-IN" sz="1500" dirty="0">
                <a:sym typeface="Wingdings" panose="05000000000000000000" pitchFamily="2" charset="2"/>
              </a:rPr>
              <a:t> files and apply the file using </a:t>
            </a:r>
            <a:r>
              <a:rPr lang="en-IN" sz="1500" b="1" dirty="0" err="1">
                <a:sym typeface="Wingdings" panose="05000000000000000000" pitchFamily="2" charset="2"/>
              </a:rPr>
              <a:t>kubectl</a:t>
            </a:r>
            <a:r>
              <a:rPr lang="en-IN" sz="1500" dirty="0">
                <a:sym typeface="Wingdings" panose="05000000000000000000" pitchFamily="2" charset="2"/>
              </a:rPr>
              <a:t> command.</a:t>
            </a:r>
          </a:p>
          <a:p>
            <a:pPr marL="342900" indent="-342900">
              <a:buAutoNum type="arabicParenR"/>
            </a:pPr>
            <a:r>
              <a:rPr lang="en-IN" sz="1500" dirty="0">
                <a:sym typeface="Wingdings" panose="05000000000000000000" pitchFamily="2" charset="2"/>
              </a:rPr>
              <a:t>Pending: once we apply the file the pod will be in pending state. This is due to Kubernetes backend finding the node, for creating pod.</a:t>
            </a:r>
          </a:p>
          <a:p>
            <a:pPr marL="342900" indent="-342900">
              <a:buAutoNum type="arabicParenR"/>
            </a:pPr>
            <a:r>
              <a:rPr lang="en-IN" sz="1500" dirty="0">
                <a:sym typeface="Wingdings" panose="05000000000000000000" pitchFamily="2" charset="2"/>
              </a:rPr>
              <a:t>Creating: Once Kubernetes/</a:t>
            </a:r>
            <a:r>
              <a:rPr lang="en-IN" sz="1500" dirty="0" err="1">
                <a:sym typeface="Wingdings" panose="05000000000000000000" pitchFamily="2" charset="2"/>
              </a:rPr>
              <a:t>schedulere</a:t>
            </a:r>
            <a:r>
              <a:rPr lang="en-IN" sz="1500" dirty="0">
                <a:sym typeface="Wingdings" panose="05000000000000000000" pitchFamily="2" charset="2"/>
              </a:rPr>
              <a:t> finds out the node, now the pod will be in creating state.</a:t>
            </a:r>
          </a:p>
          <a:p>
            <a:pPr marL="342900" indent="-342900">
              <a:buAutoNum type="arabicParenR"/>
            </a:pPr>
            <a:r>
              <a:rPr lang="en-IN" sz="1500" dirty="0">
                <a:sym typeface="Wingdings" panose="05000000000000000000" pitchFamily="2" charset="2"/>
              </a:rPr>
              <a:t>Running: Once container created under the pod and all the commands we followed at the time of creating is proper then, pod will be running state. Due ting the running state the pod is up and running and all the containers inside are available to server customer.</a:t>
            </a:r>
          </a:p>
          <a:p>
            <a:pPr marL="342900" indent="-342900">
              <a:buAutoNum type="arabicParenR"/>
            </a:pPr>
            <a:r>
              <a:rPr lang="en-IN" sz="1500" dirty="0">
                <a:sym typeface="Wingdings" panose="05000000000000000000" pitchFamily="2" charset="2"/>
              </a:rPr>
              <a:t>Succeeded: Once pod achieved the main purpose, and containers inside of the pod gets deleted then pod moves to succeeded state.</a:t>
            </a:r>
          </a:p>
          <a:p>
            <a:pPr marL="342900" indent="-342900">
              <a:buAutoNum type="arabicParenR"/>
            </a:pPr>
            <a:r>
              <a:rPr lang="en-IN" sz="1500" dirty="0">
                <a:sym typeface="Wingdings" panose="05000000000000000000" pitchFamily="2" charset="2"/>
              </a:rPr>
              <a:t>Failed: It comes if any of the software issue or hardware issues comes to pod. If it comes we can check all the network, hardware like </a:t>
            </a:r>
            <a:r>
              <a:rPr lang="en-IN" sz="1500" dirty="0" err="1">
                <a:sym typeface="Wingdings" panose="05000000000000000000" pitchFamily="2" charset="2"/>
              </a:rPr>
              <a:t>cpu</a:t>
            </a:r>
            <a:r>
              <a:rPr lang="en-IN" sz="1500" dirty="0">
                <a:sym typeface="Wingdings" panose="05000000000000000000" pitchFamily="2" charset="2"/>
              </a:rPr>
              <a:t>, memory (or) may be a application itself (docker image).</a:t>
            </a:r>
          </a:p>
          <a:p>
            <a:pPr marL="342900" indent="-342900">
              <a:buAutoNum type="arabicParenR"/>
            </a:pPr>
            <a:r>
              <a:rPr lang="en-IN" sz="1500" dirty="0">
                <a:sym typeface="Wingdings" panose="05000000000000000000" pitchFamily="2" charset="2"/>
              </a:rPr>
              <a:t>Unknow: This is come if we don’t have any communication to the node but pod is up and running.</a:t>
            </a:r>
          </a:p>
          <a:p>
            <a:pPr marL="342900" indent="-342900">
              <a:buAutoNum type="arabicParenR"/>
            </a:pPr>
            <a:r>
              <a:rPr lang="en-IN" sz="1500" dirty="0">
                <a:sym typeface="Wingdings" panose="05000000000000000000" pitchFamily="2" charset="2"/>
              </a:rPr>
              <a:t>Crash loop backoff: If there is suicide command was there in the image or pod. Then pod tries to make as running, but because of wrong commands it will not gets up. And it will trying to make it up and running so many time by restarting the pod.</a:t>
            </a:r>
          </a:p>
        </p:txBody>
      </p:sp>
    </p:spTree>
    <p:extLst>
      <p:ext uri="{BB962C8B-B14F-4D97-AF65-F5344CB8AC3E}">
        <p14:creationId xmlns:p14="http://schemas.microsoft.com/office/powerpoint/2010/main" val="687302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POD container relationship:</a:t>
            </a:r>
          </a:p>
          <a:p>
            <a:pPr>
              <a:buFont typeface="Wingdings" panose="05000000000000000000" pitchFamily="2" charset="2"/>
              <a:buChar char="à"/>
            </a:pPr>
            <a:r>
              <a:rPr lang="en-IN" sz="1500" dirty="0">
                <a:sym typeface="Wingdings" panose="05000000000000000000" pitchFamily="2" charset="2"/>
              </a:rPr>
              <a:t>Pod designed to created one or more containers in the inside of it.</a:t>
            </a:r>
          </a:p>
          <a:p>
            <a:pPr>
              <a:buFont typeface="Wingdings" panose="05000000000000000000" pitchFamily="2" charset="2"/>
              <a:buChar char="à"/>
            </a:pPr>
            <a:r>
              <a:rPr lang="en-IN" sz="1500" dirty="0">
                <a:sym typeface="Wingdings" panose="05000000000000000000" pitchFamily="2" charset="2"/>
              </a:rPr>
              <a:t>Recommended option is to create one container in one pod. </a:t>
            </a:r>
          </a:p>
          <a:p>
            <a:pPr marL="0" indent="0">
              <a:buNone/>
            </a:pPr>
            <a:r>
              <a:rPr lang="en-IN" sz="1500" b="1" dirty="0">
                <a:sym typeface="Wingdings" panose="05000000000000000000" pitchFamily="2" charset="2"/>
              </a:rPr>
              <a:t>Init Container</a:t>
            </a:r>
            <a:r>
              <a:rPr lang="en-IN" sz="1500" dirty="0">
                <a:sym typeface="Wingdings" panose="05000000000000000000" pitchFamily="2" charset="2"/>
              </a:rPr>
              <a:t>: </a:t>
            </a:r>
          </a:p>
          <a:p>
            <a:pPr>
              <a:buFont typeface="Wingdings" panose="05000000000000000000" pitchFamily="2" charset="2"/>
              <a:buChar char="à"/>
            </a:pPr>
            <a:r>
              <a:rPr lang="en-IN" sz="1500" dirty="0">
                <a:sym typeface="Wingdings" panose="05000000000000000000" pitchFamily="2" charset="2"/>
              </a:rPr>
              <a:t>A pod can have one or more </a:t>
            </a:r>
            <a:r>
              <a:rPr lang="en-IN" sz="1500" dirty="0" err="1">
                <a:sym typeface="Wingdings" panose="05000000000000000000" pitchFamily="2" charset="2"/>
              </a:rPr>
              <a:t>init</a:t>
            </a:r>
            <a:r>
              <a:rPr lang="en-IN" sz="1500" dirty="0">
                <a:sym typeface="Wingdings" panose="05000000000000000000" pitchFamily="2" charset="2"/>
              </a:rPr>
              <a:t> containers.</a:t>
            </a:r>
          </a:p>
          <a:p>
            <a:pPr>
              <a:buFont typeface="Wingdings" panose="05000000000000000000" pitchFamily="2" charset="2"/>
              <a:buChar char="à"/>
            </a:pPr>
            <a:r>
              <a:rPr lang="en-IN" sz="1500" dirty="0">
                <a:sym typeface="Wingdings" panose="05000000000000000000" pitchFamily="2" charset="2"/>
              </a:rPr>
              <a:t>Init containers it will run before our application run containers run. That means we have dependency with some other containers. If application containers have dependencies with more than one </a:t>
            </a:r>
            <a:r>
              <a:rPr lang="en-IN" sz="1500" dirty="0" err="1">
                <a:sym typeface="Wingdings" panose="05000000000000000000" pitchFamily="2" charset="2"/>
              </a:rPr>
              <a:t>init</a:t>
            </a:r>
            <a:r>
              <a:rPr lang="en-IN" sz="1500" dirty="0">
                <a:sym typeface="Wingdings" panose="05000000000000000000" pitchFamily="2" charset="2"/>
              </a:rPr>
              <a:t> containers all the </a:t>
            </a:r>
            <a:r>
              <a:rPr lang="en-IN" sz="1500" dirty="0" err="1">
                <a:sym typeface="Wingdings" panose="05000000000000000000" pitchFamily="2" charset="2"/>
              </a:rPr>
              <a:t>init</a:t>
            </a:r>
            <a:r>
              <a:rPr lang="en-IN" sz="1500" dirty="0">
                <a:sym typeface="Wingdings" panose="05000000000000000000" pitchFamily="2" charset="2"/>
              </a:rPr>
              <a:t> containers has to be run before application </a:t>
            </a:r>
            <a:r>
              <a:rPr lang="en-IN" sz="1500" dirty="0" err="1">
                <a:sym typeface="Wingdings" panose="05000000000000000000" pitchFamily="2" charset="2"/>
              </a:rPr>
              <a:t>conainers</a:t>
            </a:r>
            <a:r>
              <a:rPr lang="en-IN" sz="1500" dirty="0">
                <a:sym typeface="Wingdings" panose="05000000000000000000" pitchFamily="2" charset="2"/>
              </a:rPr>
              <a:t>.</a:t>
            </a:r>
          </a:p>
          <a:p>
            <a:pPr>
              <a:buFont typeface="Wingdings" panose="05000000000000000000" pitchFamily="2" charset="2"/>
              <a:buChar char="à"/>
            </a:pPr>
            <a:r>
              <a:rPr lang="en-IN" sz="1500" dirty="0">
                <a:sym typeface="Wingdings" panose="05000000000000000000" pitchFamily="2" charset="2"/>
              </a:rPr>
              <a:t>Init containers are also looks like our regular application containers.</a:t>
            </a:r>
          </a:p>
          <a:p>
            <a:pPr>
              <a:buFont typeface="Wingdings" panose="05000000000000000000" pitchFamily="2" charset="2"/>
              <a:buChar char="à"/>
            </a:pPr>
            <a:r>
              <a:rPr lang="en-IN" sz="1500" dirty="0"/>
              <a:t>Init containers always tries to run for the completion, that means when we execute deployment file with </a:t>
            </a:r>
            <a:r>
              <a:rPr lang="en-IN" sz="1500" dirty="0" err="1"/>
              <a:t>init</a:t>
            </a:r>
            <a:r>
              <a:rPr lang="en-IN" sz="1500" dirty="0"/>
              <a:t> containers it should be successful. If it not successful, then </a:t>
            </a:r>
            <a:r>
              <a:rPr lang="en-IN" sz="1500" dirty="0" err="1"/>
              <a:t>init</a:t>
            </a:r>
            <a:r>
              <a:rPr lang="en-IN" sz="1500" dirty="0"/>
              <a:t> containers tries to restart again and again. And however we can change the behaviour by setting up the restart policies in the Kubernetes. </a:t>
            </a:r>
          </a:p>
          <a:p>
            <a:pPr>
              <a:buFont typeface="Wingdings" panose="05000000000000000000" pitchFamily="2" charset="2"/>
              <a:buChar char="à"/>
            </a:pPr>
            <a:r>
              <a:rPr lang="en-IN" sz="1500" dirty="0"/>
              <a:t>If you are having multiple </a:t>
            </a:r>
            <a:r>
              <a:rPr lang="en-IN" sz="1500" dirty="0" err="1"/>
              <a:t>init</a:t>
            </a:r>
            <a:r>
              <a:rPr lang="en-IN" sz="1500" dirty="0"/>
              <a:t> </a:t>
            </a:r>
            <a:r>
              <a:rPr lang="en-IN" sz="1500" dirty="0" err="1"/>
              <a:t>conatiners</a:t>
            </a:r>
            <a:r>
              <a:rPr lang="en-IN" sz="1500" dirty="0"/>
              <a:t>, first containers if executes successfully, then only it will move to another containers.</a:t>
            </a:r>
          </a:p>
          <a:p>
            <a:pPr>
              <a:buFont typeface="Wingdings" panose="05000000000000000000" pitchFamily="2" charset="2"/>
              <a:buChar char="à"/>
            </a:pPr>
            <a:r>
              <a:rPr lang="en-IN" sz="1500" dirty="0"/>
              <a:t>Init containers, after complete execution then those will be die itself.</a:t>
            </a:r>
          </a:p>
          <a:p>
            <a:pPr marL="0" indent="0">
              <a:buNone/>
            </a:pPr>
            <a:r>
              <a:rPr lang="en-IN" sz="1500" b="1" dirty="0"/>
              <a:t>Sidecar Containers</a:t>
            </a:r>
            <a:r>
              <a:rPr lang="en-IN" sz="1500" dirty="0"/>
              <a:t>:</a:t>
            </a:r>
          </a:p>
          <a:p>
            <a:pPr>
              <a:buFont typeface="Wingdings" panose="05000000000000000000" pitchFamily="2" charset="2"/>
              <a:buChar char="à"/>
            </a:pPr>
            <a:r>
              <a:rPr lang="en-IN" sz="1500" dirty="0">
                <a:sym typeface="Wingdings" panose="05000000000000000000" pitchFamily="2" charset="2"/>
              </a:rPr>
              <a:t>Sidecar container is usually called as utility containers which basically supports our main containers.</a:t>
            </a:r>
          </a:p>
          <a:p>
            <a:pPr>
              <a:buFont typeface="Wingdings" panose="05000000000000000000" pitchFamily="2" charset="2"/>
              <a:buChar char="à"/>
            </a:pPr>
            <a:r>
              <a:rPr lang="en-IN" sz="1500" dirty="0">
                <a:sym typeface="Wingdings" panose="05000000000000000000" pitchFamily="2" charset="2"/>
              </a:rPr>
              <a:t>Sidecar container can’t be created only one, it should create along with one main container to get the functionality of the sidecar container.</a:t>
            </a:r>
          </a:p>
          <a:p>
            <a:pPr marL="0" indent="0">
              <a:buNone/>
            </a:pPr>
            <a:endParaRPr lang="en-IN" sz="1500" dirty="0"/>
          </a:p>
          <a:p>
            <a:pPr marL="0" indent="0">
              <a:buNone/>
            </a:pPr>
            <a:r>
              <a:rPr lang="en-IN" sz="1500" b="1" dirty="0"/>
              <a:t>Attach ACR to AKS:</a:t>
            </a:r>
          </a:p>
        </p:txBody>
      </p:sp>
    </p:spTree>
    <p:extLst>
      <p:ext uri="{BB962C8B-B14F-4D97-AF65-F5344CB8AC3E}">
        <p14:creationId xmlns:p14="http://schemas.microsoft.com/office/powerpoint/2010/main" val="1816512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b="1" dirty="0"/>
              <a:t>RBAC roles </a:t>
            </a:r>
            <a:r>
              <a:rPr lang="en-IN" sz="1500" dirty="0"/>
              <a:t>(role bindings):</a:t>
            </a:r>
          </a:p>
          <a:p>
            <a:pPr>
              <a:buFont typeface="Wingdings" panose="05000000000000000000" pitchFamily="2" charset="2"/>
              <a:buChar char="à"/>
            </a:pPr>
            <a:r>
              <a:rPr lang="en-IN" sz="1500" dirty="0">
                <a:sym typeface="Wingdings" panose="05000000000000000000" pitchFamily="2" charset="2"/>
              </a:rPr>
              <a:t>Azure active directory with azure Kubernetes.</a:t>
            </a:r>
          </a:p>
          <a:p>
            <a:pPr>
              <a:buFont typeface="Wingdings" panose="05000000000000000000" pitchFamily="2" charset="2"/>
              <a:buChar char="à"/>
            </a:pPr>
            <a:r>
              <a:rPr lang="en-IN" sz="1500" dirty="0">
                <a:sym typeface="Wingdings" panose="05000000000000000000" pitchFamily="2" charset="2"/>
              </a:rPr>
              <a:t>This uses to authorize/authenticate the users and restrict the users with on the </a:t>
            </a:r>
            <a:r>
              <a:rPr lang="en-IN" sz="1500" dirty="0" err="1">
                <a:sym typeface="Wingdings" panose="05000000000000000000" pitchFamily="2" charset="2"/>
              </a:rPr>
              <a:t>resoruces</a:t>
            </a:r>
            <a:r>
              <a:rPr lang="en-IN" sz="1500" dirty="0">
                <a:sym typeface="Wingdings" panose="05000000000000000000" pitchFamily="2" charset="2"/>
              </a:rPr>
              <a:t> which available in Kubernetes clusters like (pods, services, </a:t>
            </a:r>
            <a:r>
              <a:rPr lang="en-IN" sz="1500" dirty="0" err="1">
                <a:sym typeface="Wingdings" panose="05000000000000000000" pitchFamily="2" charset="2"/>
              </a:rPr>
              <a:t>deployements</a:t>
            </a:r>
            <a:r>
              <a:rPr lang="en-IN" sz="1500" dirty="0">
                <a:sym typeface="Wingdings" panose="05000000000000000000" pitchFamily="2" charset="2"/>
              </a:rPr>
              <a:t> etc…)</a:t>
            </a:r>
          </a:p>
          <a:p>
            <a:pPr marL="0" indent="0">
              <a:buNone/>
            </a:pPr>
            <a:endParaRPr lang="en-IN" sz="1500" dirty="0"/>
          </a:p>
        </p:txBody>
      </p:sp>
      <p:pic>
        <p:nvPicPr>
          <p:cNvPr id="4" name="Picture 3">
            <a:extLst>
              <a:ext uri="{FF2B5EF4-FFF2-40B4-BE49-F238E27FC236}">
                <a16:creationId xmlns:a16="http://schemas.microsoft.com/office/drawing/2014/main" id="{C17636A1-34CD-4A27-9E94-87C2A2C8DAD4}"/>
              </a:ext>
            </a:extLst>
          </p:cNvPr>
          <p:cNvPicPr>
            <a:picLocks noChangeAspect="1"/>
          </p:cNvPicPr>
          <p:nvPr/>
        </p:nvPicPr>
        <p:blipFill>
          <a:blip r:embed="rId2"/>
          <a:stretch>
            <a:fillRect/>
          </a:stretch>
        </p:blipFill>
        <p:spPr>
          <a:xfrm>
            <a:off x="2650678" y="2195904"/>
            <a:ext cx="6162675" cy="3219475"/>
          </a:xfrm>
          <a:prstGeom prst="rect">
            <a:avLst/>
          </a:prstGeom>
        </p:spPr>
      </p:pic>
    </p:spTree>
    <p:extLst>
      <p:ext uri="{BB962C8B-B14F-4D97-AF65-F5344CB8AC3E}">
        <p14:creationId xmlns:p14="http://schemas.microsoft.com/office/powerpoint/2010/main" val="1460849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Services: Kubernetes services enables communication b/w various components within and outside to the application (pods).</a:t>
            </a:r>
          </a:p>
          <a:p>
            <a:pPr>
              <a:buFont typeface="Wingdings" panose="05000000000000000000" pitchFamily="2" charset="2"/>
              <a:buChar char="à"/>
            </a:pPr>
            <a:r>
              <a:rPr lang="en-IN" sz="1500" dirty="0">
                <a:sym typeface="Wingdings" panose="05000000000000000000" pitchFamily="2" charset="2"/>
              </a:rPr>
              <a:t>Services helps us connect applications together with other applications for users.</a:t>
            </a:r>
          </a:p>
          <a:p>
            <a:pPr>
              <a:buFont typeface="Wingdings" panose="05000000000000000000" pitchFamily="2" charset="2"/>
              <a:buChar char="à"/>
            </a:pPr>
            <a:r>
              <a:rPr lang="en-IN" sz="1500" dirty="0">
                <a:sym typeface="Wingdings" panose="05000000000000000000" pitchFamily="2" charset="2"/>
              </a:rPr>
              <a:t>For example our application has groups of pods such as group for service </a:t>
            </a:r>
            <a:r>
              <a:rPr lang="en-IN" sz="1500" dirty="0" err="1">
                <a:sym typeface="Wingdings" panose="05000000000000000000" pitchFamily="2" charset="2"/>
              </a:rPr>
              <a:t>frount</a:t>
            </a:r>
            <a:r>
              <a:rPr lang="en-IN" sz="1500" dirty="0">
                <a:sym typeface="Wingdings" panose="05000000000000000000" pitchFamily="2" charset="2"/>
              </a:rPr>
              <a:t> end loads to users and other group for running backend processors and third group can connect to an external </a:t>
            </a:r>
            <a:r>
              <a:rPr lang="en-IN" sz="1500" dirty="0" err="1">
                <a:sym typeface="Wingdings" panose="05000000000000000000" pitchFamily="2" charset="2"/>
              </a:rPr>
              <a:t>datasource</a:t>
            </a:r>
            <a:r>
              <a:rPr lang="en-IN" sz="1500" dirty="0">
                <a:sym typeface="Wingdings" panose="05000000000000000000" pitchFamily="2" charset="2"/>
              </a:rPr>
              <a:t>. The services that enables connectivity b/w these groups of pods. </a:t>
            </a:r>
          </a:p>
          <a:p>
            <a:pPr>
              <a:buFont typeface="Wingdings" panose="05000000000000000000" pitchFamily="2" charset="2"/>
              <a:buChar char="à"/>
            </a:pPr>
            <a:r>
              <a:rPr lang="en-IN" sz="1500" dirty="0">
                <a:sym typeface="Wingdings" panose="05000000000000000000" pitchFamily="2" charset="2"/>
              </a:rPr>
              <a:t>In the above case services helps users to connect to front end application, also helps communication b/w backend and front end pods and helps connecting to an external data source.</a:t>
            </a:r>
          </a:p>
          <a:p>
            <a:pPr>
              <a:buFont typeface="Wingdings" panose="05000000000000000000" pitchFamily="2" charset="2"/>
              <a:buChar char="à"/>
            </a:pPr>
            <a:endParaRPr lang="en-IN" sz="1500" dirty="0"/>
          </a:p>
        </p:txBody>
      </p:sp>
      <p:pic>
        <p:nvPicPr>
          <p:cNvPr id="4" name="Picture 3">
            <a:extLst>
              <a:ext uri="{FF2B5EF4-FFF2-40B4-BE49-F238E27FC236}">
                <a16:creationId xmlns:a16="http://schemas.microsoft.com/office/drawing/2014/main" id="{96B68E66-4090-4EDD-AE61-33CE7481CD16}"/>
              </a:ext>
            </a:extLst>
          </p:cNvPr>
          <p:cNvPicPr>
            <a:picLocks noChangeAspect="1"/>
          </p:cNvPicPr>
          <p:nvPr/>
        </p:nvPicPr>
        <p:blipFill>
          <a:blip r:embed="rId2"/>
          <a:stretch>
            <a:fillRect/>
          </a:stretch>
        </p:blipFill>
        <p:spPr>
          <a:xfrm>
            <a:off x="1447060" y="1984568"/>
            <a:ext cx="8951650" cy="4333081"/>
          </a:xfrm>
          <a:prstGeom prst="rect">
            <a:avLst/>
          </a:prstGeom>
        </p:spPr>
      </p:pic>
    </p:spTree>
    <p:extLst>
      <p:ext uri="{BB962C8B-B14F-4D97-AF65-F5344CB8AC3E}">
        <p14:creationId xmlns:p14="http://schemas.microsoft.com/office/powerpoint/2010/main" val="360716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How an external connection establish to application inside of pod:</a:t>
            </a:r>
          </a:p>
          <a:p>
            <a:pPr>
              <a:buFont typeface="Wingdings" panose="05000000000000000000" pitchFamily="2" charset="2"/>
              <a:buChar char="à"/>
            </a:pPr>
            <a:r>
              <a:rPr lang="en-IN" sz="1500" dirty="0">
                <a:sym typeface="Wingdings" panose="05000000000000000000" pitchFamily="2" charset="2"/>
              </a:rPr>
              <a:t>We deployed one web application inside of the pod on one of the cluster, but how an external user can access the application is the problem.</a:t>
            </a:r>
          </a:p>
          <a:p>
            <a:pPr marL="0" indent="0">
              <a:buNone/>
            </a:pPr>
            <a:endParaRPr lang="en-IN" sz="1500" dirty="0"/>
          </a:p>
          <a:p>
            <a:pPr>
              <a:buFont typeface="Wingdings" panose="05000000000000000000" pitchFamily="2" charset="2"/>
              <a:buChar char="à"/>
            </a:pPr>
            <a:r>
              <a:rPr lang="en-IN" sz="1500" dirty="0"/>
              <a:t>As per the above diagram we can’t access the application (pod) from our external network. Due to those networks are all different.</a:t>
            </a:r>
          </a:p>
          <a:p>
            <a:pPr>
              <a:buFont typeface="Wingdings" panose="05000000000000000000" pitchFamily="2" charset="2"/>
              <a:buChar char="à"/>
            </a:pPr>
            <a:r>
              <a:rPr lang="en-IN" sz="1500" dirty="0"/>
              <a:t>So there is should be a mechanism where we can access the application which is there in the pod. The mechanism is service.</a:t>
            </a:r>
          </a:p>
          <a:p>
            <a:pPr>
              <a:buFont typeface="Wingdings" panose="05000000000000000000" pitchFamily="2" charset="2"/>
              <a:buChar char="à"/>
            </a:pPr>
            <a:r>
              <a:rPr lang="en-IN" sz="1500" dirty="0"/>
              <a:t>A service is like a object in Kubernetes just like pod, replica set, deployment etc…</a:t>
            </a:r>
          </a:p>
          <a:p>
            <a:pPr marL="0" indent="0">
              <a:buNone/>
            </a:pPr>
            <a:r>
              <a:rPr lang="en-IN" sz="1500" dirty="0"/>
              <a:t>Service types:</a:t>
            </a:r>
          </a:p>
          <a:p>
            <a:pPr marL="342900" indent="-342900">
              <a:buAutoNum type="arabicParenR"/>
            </a:pPr>
            <a:r>
              <a:rPr lang="en-IN" sz="1500" dirty="0" err="1"/>
              <a:t>NodePort</a:t>
            </a:r>
            <a:r>
              <a:rPr lang="en-IN" sz="1500" dirty="0"/>
              <a:t>: Where the service makes an internal pod accessible on a port on the node.</a:t>
            </a:r>
          </a:p>
          <a:p>
            <a:pPr marL="342900" indent="-342900">
              <a:buAutoNum type="arabicParenR"/>
            </a:pPr>
            <a:r>
              <a:rPr lang="en-IN" sz="1500" dirty="0" err="1"/>
              <a:t>ClusteIP</a:t>
            </a:r>
            <a:r>
              <a:rPr lang="en-IN" sz="1500" dirty="0"/>
              <a:t>: In this case the service creates a virtual IP inside the cluster to enable communication b/w different services, such as a set of </a:t>
            </a:r>
            <a:r>
              <a:rPr lang="en-IN" sz="1500" dirty="0" err="1"/>
              <a:t>frount</a:t>
            </a:r>
            <a:r>
              <a:rPr lang="en-IN" sz="1500" dirty="0"/>
              <a:t> end servers to a set of backend server.</a:t>
            </a:r>
          </a:p>
          <a:p>
            <a:pPr marL="342900" indent="-342900">
              <a:buAutoNum type="arabicParenR"/>
            </a:pPr>
            <a:r>
              <a:rPr lang="en-IN" sz="1500" dirty="0"/>
              <a:t>Load </a:t>
            </a:r>
            <a:r>
              <a:rPr lang="en-IN" sz="1500" dirty="0" err="1"/>
              <a:t>balencers</a:t>
            </a:r>
            <a:r>
              <a:rPr lang="en-IN" sz="1500" dirty="0"/>
              <a:t>: Where is provisions a load </a:t>
            </a:r>
            <a:r>
              <a:rPr lang="en-IN" sz="1500" dirty="0" err="1"/>
              <a:t>balencers</a:t>
            </a:r>
            <a:r>
              <a:rPr lang="en-IN" sz="1500" dirty="0"/>
              <a:t> for our applications in supported cloud provider. A good example for this is distribute the load across the different web servers in a front end tier.</a:t>
            </a:r>
          </a:p>
          <a:p>
            <a:pPr marL="342900" indent="-342900">
              <a:buAutoNum type="arabicParenR"/>
            </a:pPr>
            <a:endParaRPr lang="en-IN" sz="1500" dirty="0"/>
          </a:p>
        </p:txBody>
      </p:sp>
      <p:pic>
        <p:nvPicPr>
          <p:cNvPr id="6" name="Picture 5">
            <a:extLst>
              <a:ext uri="{FF2B5EF4-FFF2-40B4-BE49-F238E27FC236}">
                <a16:creationId xmlns:a16="http://schemas.microsoft.com/office/drawing/2014/main" id="{65615897-FCDA-4947-AAFC-EEC34FE51C52}"/>
              </a:ext>
            </a:extLst>
          </p:cNvPr>
          <p:cNvPicPr>
            <a:picLocks noChangeAspect="1"/>
          </p:cNvPicPr>
          <p:nvPr/>
        </p:nvPicPr>
        <p:blipFill>
          <a:blip r:embed="rId2"/>
          <a:stretch>
            <a:fillRect/>
          </a:stretch>
        </p:blipFill>
        <p:spPr>
          <a:xfrm>
            <a:off x="485313" y="4252404"/>
            <a:ext cx="4779146" cy="2112885"/>
          </a:xfrm>
          <a:prstGeom prst="rect">
            <a:avLst/>
          </a:prstGeom>
        </p:spPr>
      </p:pic>
      <p:pic>
        <p:nvPicPr>
          <p:cNvPr id="8" name="Picture 7">
            <a:extLst>
              <a:ext uri="{FF2B5EF4-FFF2-40B4-BE49-F238E27FC236}">
                <a16:creationId xmlns:a16="http://schemas.microsoft.com/office/drawing/2014/main" id="{A33DF991-6C1A-414B-B220-B9C7FC9FF4D9}"/>
              </a:ext>
            </a:extLst>
          </p:cNvPr>
          <p:cNvPicPr>
            <a:picLocks noChangeAspect="1"/>
          </p:cNvPicPr>
          <p:nvPr/>
        </p:nvPicPr>
        <p:blipFill>
          <a:blip r:embed="rId3"/>
          <a:stretch>
            <a:fillRect/>
          </a:stretch>
        </p:blipFill>
        <p:spPr>
          <a:xfrm>
            <a:off x="5575177" y="3983461"/>
            <a:ext cx="5921406" cy="2355195"/>
          </a:xfrm>
          <a:prstGeom prst="rect">
            <a:avLst/>
          </a:prstGeom>
        </p:spPr>
      </p:pic>
    </p:spTree>
    <p:extLst>
      <p:ext uri="{BB962C8B-B14F-4D97-AF65-F5344CB8AC3E}">
        <p14:creationId xmlns:p14="http://schemas.microsoft.com/office/powerpoint/2010/main" val="305441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err="1"/>
              <a:t>NodePort</a:t>
            </a:r>
            <a:r>
              <a:rPr lang="en-IN" sz="1500" dirty="0"/>
              <a:t>:</a:t>
            </a:r>
          </a:p>
          <a:p>
            <a:pPr>
              <a:buFont typeface="Wingdings" panose="05000000000000000000" pitchFamily="2" charset="2"/>
              <a:buChar char="à"/>
            </a:pPr>
            <a:r>
              <a:rPr lang="en-IN" sz="1500" dirty="0">
                <a:sym typeface="Wingdings" panose="05000000000000000000" pitchFamily="2" charset="2"/>
              </a:rPr>
              <a:t>It only expose the application to external world using node port.</a:t>
            </a:r>
          </a:p>
          <a:p>
            <a:pPr>
              <a:buFont typeface="Wingdings" panose="05000000000000000000" pitchFamily="2" charset="2"/>
              <a:buChar char="à"/>
            </a:pPr>
            <a:r>
              <a:rPr lang="en-IN" sz="1500" dirty="0">
                <a:sym typeface="Wingdings" panose="05000000000000000000" pitchFamily="2" charset="2"/>
              </a:rPr>
              <a:t>If we use the node port, this will open the same port to all the nodes in the cluster. So that we won’t face issue, if the pod is </a:t>
            </a:r>
            <a:r>
              <a:rPr lang="en-IN" sz="1500" dirty="0" err="1">
                <a:sym typeface="Wingdings" panose="05000000000000000000" pitchFamily="2" charset="2"/>
              </a:rPr>
              <a:t>genereated</a:t>
            </a:r>
            <a:r>
              <a:rPr lang="en-IN" sz="1500" dirty="0">
                <a:sym typeface="Wingdings" panose="05000000000000000000" pitchFamily="2" charset="2"/>
              </a:rPr>
              <a:t> in other node.</a:t>
            </a:r>
            <a:r>
              <a:rPr lang="en-IN" sz="1500" dirty="0"/>
              <a:t> </a:t>
            </a:r>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r>
              <a:rPr lang="en-IN" sz="1500" dirty="0"/>
              <a:t>Node port range only from 30000 to 32767 ports. It is the recommendation from Kubernetes.</a:t>
            </a:r>
          </a:p>
          <a:p>
            <a:pPr>
              <a:buFont typeface="Wingdings" panose="05000000000000000000" pitchFamily="2" charset="2"/>
              <a:buChar char="à"/>
            </a:pPr>
            <a:r>
              <a:rPr lang="en-IN" sz="1500" dirty="0"/>
              <a:t>There is are 3 ports basically will be there in this this node port service.</a:t>
            </a:r>
          </a:p>
          <a:p>
            <a:pPr marL="342900" indent="-342900">
              <a:buAutoNum type="arabicParenR"/>
            </a:pPr>
            <a:r>
              <a:rPr lang="en-IN" sz="1500" dirty="0"/>
              <a:t>Target port: The port on the pod is the actual web server port. </a:t>
            </a:r>
            <a:r>
              <a:rPr lang="en-IN" sz="1500" b="1" dirty="0" err="1"/>
              <a:t>PodIP</a:t>
            </a:r>
            <a:r>
              <a:rPr lang="en-IN" sz="1500" b="1" dirty="0"/>
              <a:t>:&lt;</a:t>
            </a:r>
            <a:r>
              <a:rPr lang="en-IN" sz="1500" b="1" dirty="0" err="1"/>
              <a:t>portport</a:t>
            </a:r>
            <a:r>
              <a:rPr lang="en-IN" sz="1500" b="1" dirty="0"/>
              <a:t>&gt;</a:t>
            </a:r>
            <a:r>
              <a:rPr lang="en-IN" sz="1500" dirty="0"/>
              <a:t> is the actual application. That means this is application port.</a:t>
            </a:r>
          </a:p>
          <a:p>
            <a:pPr marL="342900" indent="-342900">
              <a:buAutoNum type="arabicParenR"/>
            </a:pPr>
            <a:r>
              <a:rPr lang="en-IN" sz="1500" dirty="0"/>
              <a:t>Port: This is the service (</a:t>
            </a:r>
            <a:r>
              <a:rPr lang="en-IN" sz="1500" dirty="0" err="1"/>
              <a:t>nodeport</a:t>
            </a:r>
            <a:r>
              <a:rPr lang="en-IN" sz="1500" dirty="0"/>
              <a:t> service) port. This is mostly port 80.</a:t>
            </a:r>
          </a:p>
          <a:p>
            <a:pPr marL="342900" indent="-342900">
              <a:buAutoNum type="arabicParenR"/>
            </a:pPr>
            <a:r>
              <a:rPr lang="en-IN" sz="1500" dirty="0" err="1"/>
              <a:t>Nodeport</a:t>
            </a:r>
            <a:r>
              <a:rPr lang="en-IN" sz="1500" dirty="0"/>
              <a:t>: This is the port we are opening on node.</a:t>
            </a:r>
          </a:p>
          <a:p>
            <a:pPr marL="342900" indent="-342900">
              <a:buAutoNum type="arabicParenR"/>
            </a:pPr>
            <a:endParaRPr lang="en-IN" sz="1500" dirty="0"/>
          </a:p>
        </p:txBody>
      </p:sp>
      <p:pic>
        <p:nvPicPr>
          <p:cNvPr id="4" name="Picture 3">
            <a:extLst>
              <a:ext uri="{FF2B5EF4-FFF2-40B4-BE49-F238E27FC236}">
                <a16:creationId xmlns:a16="http://schemas.microsoft.com/office/drawing/2014/main" id="{07130159-4DB1-487D-B769-1DA16F4F4AEB}"/>
              </a:ext>
            </a:extLst>
          </p:cNvPr>
          <p:cNvPicPr>
            <a:picLocks noChangeAspect="1"/>
          </p:cNvPicPr>
          <p:nvPr/>
        </p:nvPicPr>
        <p:blipFill>
          <a:blip r:embed="rId2"/>
          <a:stretch>
            <a:fillRect/>
          </a:stretch>
        </p:blipFill>
        <p:spPr>
          <a:xfrm>
            <a:off x="355107" y="1433300"/>
            <a:ext cx="5539666" cy="2819103"/>
          </a:xfrm>
          <a:prstGeom prst="rect">
            <a:avLst/>
          </a:prstGeom>
        </p:spPr>
      </p:pic>
      <p:pic>
        <p:nvPicPr>
          <p:cNvPr id="6" name="Picture 5">
            <a:extLst>
              <a:ext uri="{FF2B5EF4-FFF2-40B4-BE49-F238E27FC236}">
                <a16:creationId xmlns:a16="http://schemas.microsoft.com/office/drawing/2014/main" id="{A66A65DF-2847-4284-9DF9-71286C287AA4}"/>
              </a:ext>
            </a:extLst>
          </p:cNvPr>
          <p:cNvPicPr>
            <a:picLocks noChangeAspect="1"/>
          </p:cNvPicPr>
          <p:nvPr/>
        </p:nvPicPr>
        <p:blipFill>
          <a:blip r:embed="rId3"/>
          <a:stretch>
            <a:fillRect/>
          </a:stretch>
        </p:blipFill>
        <p:spPr>
          <a:xfrm>
            <a:off x="6157851" y="1514542"/>
            <a:ext cx="5679042" cy="2656620"/>
          </a:xfrm>
          <a:prstGeom prst="rect">
            <a:avLst/>
          </a:prstGeom>
        </p:spPr>
      </p:pic>
    </p:spTree>
    <p:extLst>
      <p:ext uri="{BB962C8B-B14F-4D97-AF65-F5344CB8AC3E}">
        <p14:creationId xmlns:p14="http://schemas.microsoft.com/office/powerpoint/2010/main" val="1137050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err="1"/>
              <a:t>Nodeport</a:t>
            </a:r>
            <a:r>
              <a:rPr lang="en-IN" sz="1500" dirty="0"/>
              <a:t> </a:t>
            </a:r>
            <a:r>
              <a:rPr lang="en-IN" sz="1500" dirty="0" err="1"/>
              <a:t>Yml</a:t>
            </a:r>
            <a:r>
              <a:rPr lang="en-IN" sz="1500" dirty="0"/>
              <a:t>:</a:t>
            </a:r>
          </a:p>
          <a:p>
            <a:pPr marL="0" indent="0">
              <a:buNone/>
            </a:pPr>
            <a:endParaRPr lang="en-IN" sz="1500" dirty="0"/>
          </a:p>
          <a:p>
            <a:pPr marL="0" indent="0">
              <a:buNone/>
            </a:pPr>
            <a:r>
              <a:rPr lang="en-IN" sz="1500" dirty="0"/>
              <a:t>How service selects the deployment or pod: It uses </a:t>
            </a:r>
            <a:r>
              <a:rPr lang="en-IN" sz="1500" dirty="0" err="1"/>
              <a:t>lablels</a:t>
            </a:r>
            <a:r>
              <a:rPr lang="en-IN" sz="1500" dirty="0"/>
              <a:t> to select the target deployment/pod.</a:t>
            </a:r>
          </a:p>
          <a:p>
            <a:pPr marL="0" indent="0">
              <a:buNone/>
            </a:pPr>
            <a:r>
              <a:rPr lang="en-IN" sz="1500" dirty="0" err="1"/>
              <a:t>Kubectl</a:t>
            </a:r>
            <a:r>
              <a:rPr lang="en-IN" sz="1500" dirty="0"/>
              <a:t> apply –f &lt;</a:t>
            </a:r>
            <a:r>
              <a:rPr lang="en-IN" sz="1500" dirty="0" err="1"/>
              <a:t>service.yml</a:t>
            </a:r>
            <a:r>
              <a:rPr lang="en-IN" sz="1500" dirty="0"/>
              <a:t>&gt;</a:t>
            </a:r>
          </a:p>
          <a:p>
            <a:pPr marL="0" indent="0">
              <a:buNone/>
            </a:pPr>
            <a:r>
              <a:rPr lang="en-IN" sz="1500" dirty="0" err="1"/>
              <a:t>Kubectl</a:t>
            </a:r>
            <a:r>
              <a:rPr lang="en-IN" sz="1500" dirty="0"/>
              <a:t> get services (or)</a:t>
            </a:r>
          </a:p>
          <a:p>
            <a:pPr marL="0" indent="0">
              <a:buNone/>
            </a:pPr>
            <a:r>
              <a:rPr lang="en-IN" sz="1500" dirty="0" err="1"/>
              <a:t>Kubectl</a:t>
            </a:r>
            <a:r>
              <a:rPr lang="en-IN" sz="1500" dirty="0"/>
              <a:t> get svc.</a:t>
            </a:r>
          </a:p>
          <a:p>
            <a:pPr marL="0" indent="0">
              <a:buNone/>
            </a:pPr>
            <a:endParaRPr lang="en-IN" sz="1500" dirty="0"/>
          </a:p>
          <a:p>
            <a:pPr marL="0" indent="0">
              <a:buNone/>
            </a:pPr>
            <a:r>
              <a:rPr lang="en-IN" sz="1500" dirty="0"/>
              <a:t>Note: If we have multiple pods have to be </a:t>
            </a:r>
            <a:r>
              <a:rPr lang="en-IN" sz="1500" dirty="0" err="1"/>
              <a:t>loadbalenced</a:t>
            </a:r>
            <a:r>
              <a:rPr lang="en-IN" sz="1500" dirty="0"/>
              <a:t> then we need to have same labels of all</a:t>
            </a:r>
          </a:p>
          <a:p>
            <a:pPr marL="0" indent="0">
              <a:buNone/>
            </a:pPr>
            <a:r>
              <a:rPr lang="en-IN" sz="1500" dirty="0"/>
              <a:t>the pods and services. </a:t>
            </a:r>
          </a:p>
          <a:p>
            <a:pPr marL="0" indent="0">
              <a:buNone/>
            </a:pPr>
            <a:endParaRPr lang="en-IN" sz="1500" dirty="0"/>
          </a:p>
        </p:txBody>
      </p:sp>
      <p:pic>
        <p:nvPicPr>
          <p:cNvPr id="6" name="Picture 5">
            <a:extLst>
              <a:ext uri="{FF2B5EF4-FFF2-40B4-BE49-F238E27FC236}">
                <a16:creationId xmlns:a16="http://schemas.microsoft.com/office/drawing/2014/main" id="{4EB4AF6E-5BB3-4754-9200-0EDF5F6BF0DD}"/>
              </a:ext>
            </a:extLst>
          </p:cNvPr>
          <p:cNvPicPr>
            <a:picLocks noChangeAspect="1"/>
          </p:cNvPicPr>
          <p:nvPr/>
        </p:nvPicPr>
        <p:blipFill>
          <a:blip r:embed="rId2"/>
          <a:stretch>
            <a:fillRect/>
          </a:stretch>
        </p:blipFill>
        <p:spPr>
          <a:xfrm>
            <a:off x="8114190" y="-26633"/>
            <a:ext cx="3722703" cy="2907761"/>
          </a:xfrm>
          <a:prstGeom prst="rect">
            <a:avLst/>
          </a:prstGeom>
        </p:spPr>
      </p:pic>
      <p:pic>
        <p:nvPicPr>
          <p:cNvPr id="8" name="Picture 7">
            <a:extLst>
              <a:ext uri="{FF2B5EF4-FFF2-40B4-BE49-F238E27FC236}">
                <a16:creationId xmlns:a16="http://schemas.microsoft.com/office/drawing/2014/main" id="{B91C55BE-D95C-422F-A7B8-2E4D6C303E99}"/>
              </a:ext>
            </a:extLst>
          </p:cNvPr>
          <p:cNvPicPr>
            <a:picLocks noChangeAspect="1"/>
          </p:cNvPicPr>
          <p:nvPr/>
        </p:nvPicPr>
        <p:blipFill>
          <a:blip r:embed="rId3"/>
          <a:stretch>
            <a:fillRect/>
          </a:stretch>
        </p:blipFill>
        <p:spPr>
          <a:xfrm>
            <a:off x="325515" y="3429000"/>
            <a:ext cx="4452475" cy="2992932"/>
          </a:xfrm>
          <a:prstGeom prst="rect">
            <a:avLst/>
          </a:prstGeom>
        </p:spPr>
      </p:pic>
      <p:pic>
        <p:nvPicPr>
          <p:cNvPr id="10" name="Picture 9">
            <a:extLst>
              <a:ext uri="{FF2B5EF4-FFF2-40B4-BE49-F238E27FC236}">
                <a16:creationId xmlns:a16="http://schemas.microsoft.com/office/drawing/2014/main" id="{11864941-AA0B-4DD1-992D-295E894290C8}"/>
              </a:ext>
            </a:extLst>
          </p:cNvPr>
          <p:cNvPicPr>
            <a:picLocks noChangeAspect="1"/>
          </p:cNvPicPr>
          <p:nvPr/>
        </p:nvPicPr>
        <p:blipFill>
          <a:blip r:embed="rId4"/>
          <a:stretch>
            <a:fillRect/>
          </a:stretch>
        </p:blipFill>
        <p:spPr>
          <a:xfrm>
            <a:off x="5544104" y="3471586"/>
            <a:ext cx="5140171" cy="2907760"/>
          </a:xfrm>
          <a:prstGeom prst="rect">
            <a:avLst/>
          </a:prstGeom>
        </p:spPr>
      </p:pic>
    </p:spTree>
    <p:extLst>
      <p:ext uri="{BB962C8B-B14F-4D97-AF65-F5344CB8AC3E}">
        <p14:creationId xmlns:p14="http://schemas.microsoft.com/office/powerpoint/2010/main" val="40072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err="1"/>
              <a:t>ClusterIP</a:t>
            </a:r>
            <a:r>
              <a:rPr lang="en-IN" sz="1500" dirty="0"/>
              <a:t>: A full stack web application will have different kinds of pods such as </a:t>
            </a:r>
            <a:r>
              <a:rPr lang="en-IN" sz="1500" dirty="0" err="1"/>
              <a:t>fountend</a:t>
            </a:r>
            <a:r>
              <a:rPr lang="en-IN" sz="1500" dirty="0"/>
              <a:t> pods, backend pods, </a:t>
            </a:r>
            <a:r>
              <a:rPr lang="en-IN" sz="1500" dirty="0" err="1"/>
              <a:t>db</a:t>
            </a:r>
            <a:r>
              <a:rPr lang="en-IN" sz="1500" dirty="0"/>
              <a:t> pods, or keystore pods etc..</a:t>
            </a:r>
          </a:p>
          <a:p>
            <a:pPr marL="0" indent="0">
              <a:buNone/>
            </a:pPr>
            <a:r>
              <a:rPr lang="en-IN" sz="1500" b="1" dirty="0"/>
              <a:t>EG: </a:t>
            </a:r>
            <a:r>
              <a:rPr lang="en-IN" sz="1500" dirty="0"/>
              <a:t>we have 3 pods running in frontend web server, 3 are from backend servers and a set of pods are running for DB. And these should connect each other to communicate and provide the better service to the end user. How these can be connect to each other is </a:t>
            </a:r>
            <a:r>
              <a:rPr lang="en-IN" sz="1500" dirty="0" err="1"/>
              <a:t>clusterIP</a:t>
            </a:r>
            <a:r>
              <a:rPr lang="en-IN" sz="1500" dirty="0"/>
              <a:t> service.</a:t>
            </a:r>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r>
              <a:rPr lang="en-IN" sz="1500" dirty="0">
                <a:sym typeface="Wingdings" panose="05000000000000000000" pitchFamily="2" charset="2"/>
              </a:rPr>
              <a:t> In </a:t>
            </a:r>
            <a:r>
              <a:rPr lang="en-IN" sz="1500" dirty="0" err="1">
                <a:sym typeface="Wingdings" panose="05000000000000000000" pitchFamily="2" charset="2"/>
              </a:rPr>
              <a:t>Yml</a:t>
            </a:r>
            <a:r>
              <a:rPr lang="en-IN" sz="1500" dirty="0">
                <a:sym typeface="Wingdings" panose="05000000000000000000" pitchFamily="2" charset="2"/>
              </a:rPr>
              <a:t> if we not specified type, then by default service will assume that it is </a:t>
            </a:r>
            <a:r>
              <a:rPr lang="en-IN" sz="1500" dirty="0" err="1">
                <a:sym typeface="Wingdings" panose="05000000000000000000" pitchFamily="2" charset="2"/>
              </a:rPr>
              <a:t>clusterIP</a:t>
            </a:r>
            <a:r>
              <a:rPr lang="en-IN" sz="1500" dirty="0">
                <a:sym typeface="Wingdings" panose="05000000000000000000" pitchFamily="2" charset="2"/>
              </a:rPr>
              <a:t>, so make sure if you are working on </a:t>
            </a:r>
            <a:r>
              <a:rPr lang="en-IN" sz="1500" dirty="0" err="1">
                <a:sym typeface="Wingdings" panose="05000000000000000000" pitchFamily="2" charset="2"/>
              </a:rPr>
              <a:t>nodePort</a:t>
            </a:r>
            <a:r>
              <a:rPr lang="en-IN" sz="1500" dirty="0">
                <a:sym typeface="Wingdings" panose="05000000000000000000" pitchFamily="2" charset="2"/>
              </a:rPr>
              <a:t> or load </a:t>
            </a:r>
            <a:r>
              <a:rPr lang="en-IN" sz="1500" dirty="0" err="1">
                <a:sym typeface="Wingdings" panose="05000000000000000000" pitchFamily="2" charset="2"/>
              </a:rPr>
              <a:t>balencers</a:t>
            </a:r>
            <a:r>
              <a:rPr lang="en-IN" sz="1500" dirty="0">
                <a:sym typeface="Wingdings" panose="05000000000000000000" pitchFamily="2" charset="2"/>
              </a:rPr>
              <a:t> provide them in the type session.</a:t>
            </a:r>
          </a:p>
          <a:p>
            <a:pPr marL="0" indent="0">
              <a:buNone/>
            </a:pPr>
            <a:r>
              <a:rPr lang="en-IN" sz="1500" dirty="0">
                <a:sym typeface="Wingdings" panose="05000000000000000000" pitchFamily="2" charset="2"/>
              </a:rPr>
              <a:t> Again, all the load balancing happening based on the selector.</a:t>
            </a:r>
            <a:endParaRPr lang="en-IN" sz="1500" dirty="0"/>
          </a:p>
        </p:txBody>
      </p:sp>
      <p:pic>
        <p:nvPicPr>
          <p:cNvPr id="4" name="Picture 3">
            <a:extLst>
              <a:ext uri="{FF2B5EF4-FFF2-40B4-BE49-F238E27FC236}">
                <a16:creationId xmlns:a16="http://schemas.microsoft.com/office/drawing/2014/main" id="{31D5C5E6-FB71-4F1D-97DA-C1ACB9996DFA}"/>
              </a:ext>
            </a:extLst>
          </p:cNvPr>
          <p:cNvPicPr>
            <a:picLocks noChangeAspect="1"/>
          </p:cNvPicPr>
          <p:nvPr/>
        </p:nvPicPr>
        <p:blipFill>
          <a:blip r:embed="rId2"/>
          <a:stretch>
            <a:fillRect/>
          </a:stretch>
        </p:blipFill>
        <p:spPr>
          <a:xfrm>
            <a:off x="451117" y="1296140"/>
            <a:ext cx="4472984" cy="3069870"/>
          </a:xfrm>
          <a:prstGeom prst="rect">
            <a:avLst/>
          </a:prstGeom>
        </p:spPr>
      </p:pic>
      <p:pic>
        <p:nvPicPr>
          <p:cNvPr id="6" name="Picture 5">
            <a:extLst>
              <a:ext uri="{FF2B5EF4-FFF2-40B4-BE49-F238E27FC236}">
                <a16:creationId xmlns:a16="http://schemas.microsoft.com/office/drawing/2014/main" id="{EA0F3DF5-DDD3-4BB9-9D5C-95052715E5B6}"/>
              </a:ext>
            </a:extLst>
          </p:cNvPr>
          <p:cNvPicPr>
            <a:picLocks noChangeAspect="1"/>
          </p:cNvPicPr>
          <p:nvPr/>
        </p:nvPicPr>
        <p:blipFill>
          <a:blip r:embed="rId3"/>
          <a:stretch>
            <a:fillRect/>
          </a:stretch>
        </p:blipFill>
        <p:spPr>
          <a:xfrm>
            <a:off x="5328817" y="1053644"/>
            <a:ext cx="4946485" cy="4139793"/>
          </a:xfrm>
          <a:prstGeom prst="rect">
            <a:avLst/>
          </a:prstGeom>
        </p:spPr>
      </p:pic>
    </p:spTree>
    <p:extLst>
      <p:ext uri="{BB962C8B-B14F-4D97-AF65-F5344CB8AC3E}">
        <p14:creationId xmlns:p14="http://schemas.microsoft.com/office/powerpoint/2010/main" val="2066417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Load Balancing:</a:t>
            </a:r>
          </a:p>
          <a:p>
            <a:pPr>
              <a:buFont typeface="Wingdings" panose="05000000000000000000" pitchFamily="2" charset="2"/>
              <a:buChar char="à"/>
            </a:pPr>
            <a:r>
              <a:rPr lang="en-IN" sz="1500" dirty="0">
                <a:sym typeface="Wingdings" panose="05000000000000000000" pitchFamily="2" charset="2"/>
              </a:rPr>
              <a:t>Just imaging using node port service you expose the web application to the internet to outside world.</a:t>
            </a:r>
          </a:p>
          <a:p>
            <a:pPr marL="0" indent="0">
              <a:buNone/>
            </a:pPr>
            <a:r>
              <a:rPr lang="en-IN" sz="1500" dirty="0">
                <a:sym typeface="Wingdings" panose="05000000000000000000" pitchFamily="2" charset="2"/>
              </a:rPr>
              <a:t>Problem on </a:t>
            </a:r>
            <a:r>
              <a:rPr lang="en-IN" sz="1500" dirty="0" err="1">
                <a:sym typeface="Wingdings" panose="05000000000000000000" pitchFamily="2" charset="2"/>
              </a:rPr>
              <a:t>nodeport</a:t>
            </a:r>
            <a:r>
              <a:rPr lang="en-IN" sz="1500" dirty="0">
                <a:sym typeface="Wingdings" panose="05000000000000000000" pitchFamily="2" charset="2"/>
              </a:rPr>
              <a:t> load balancing:</a:t>
            </a:r>
          </a:p>
          <a:p>
            <a:pPr>
              <a:buFont typeface="Wingdings" panose="05000000000000000000" pitchFamily="2" charset="2"/>
              <a:buChar char="à"/>
            </a:pPr>
            <a:r>
              <a:rPr lang="en-IN" sz="1500" dirty="0">
                <a:sym typeface="Wingdings" panose="05000000000000000000" pitchFamily="2" charset="2"/>
              </a:rPr>
              <a:t>It will open ports in all the nodes.</a:t>
            </a:r>
          </a:p>
          <a:p>
            <a:pPr>
              <a:buFont typeface="Wingdings" panose="05000000000000000000" pitchFamily="2" charset="2"/>
              <a:buChar char="à"/>
            </a:pPr>
            <a:r>
              <a:rPr lang="en-IN" sz="1500" dirty="0">
                <a:sym typeface="Wingdings" panose="05000000000000000000" pitchFamily="2" charset="2"/>
              </a:rPr>
              <a:t>Proving the IP to the end user, which I </a:t>
            </a:r>
            <a:r>
              <a:rPr lang="en-IN" sz="1500" dirty="0" err="1">
                <a:sym typeface="Wingdings" panose="05000000000000000000" pitchFamily="2" charset="2"/>
              </a:rPr>
              <a:t>noport</a:t>
            </a:r>
            <a:r>
              <a:rPr lang="en-IN" sz="1500" dirty="0">
                <a:sym typeface="Wingdings" panose="05000000000000000000" pitchFamily="2" charset="2"/>
              </a:rPr>
              <a:t> IP and port has to provide? Due to pod may shift from one port to another port, once </a:t>
            </a:r>
            <a:r>
              <a:rPr lang="en-IN" sz="1500" dirty="0" err="1">
                <a:sym typeface="Wingdings" panose="05000000000000000000" pitchFamily="2" charset="2"/>
              </a:rPr>
              <a:t>restrated</a:t>
            </a:r>
            <a:r>
              <a:rPr lang="en-IN" sz="1500" dirty="0">
                <a:sym typeface="Wingdings" panose="05000000000000000000" pitchFamily="2" charset="2"/>
              </a:rPr>
              <a:t> or died and start again.</a:t>
            </a:r>
          </a:p>
          <a:p>
            <a:pPr marL="0" indent="0">
              <a:buNone/>
            </a:pPr>
            <a:r>
              <a:rPr lang="en-IN" sz="1500" dirty="0">
                <a:sym typeface="Wingdings" panose="05000000000000000000" pitchFamily="2" charset="2"/>
              </a:rPr>
              <a:t>Load </a:t>
            </a:r>
            <a:r>
              <a:rPr lang="en-IN" sz="1500" dirty="0" err="1">
                <a:sym typeface="Wingdings" panose="05000000000000000000" pitchFamily="2" charset="2"/>
              </a:rPr>
              <a:t>Balencers</a:t>
            </a:r>
            <a:r>
              <a:rPr lang="en-IN" sz="1500" dirty="0">
                <a:sym typeface="Wingdings" panose="05000000000000000000" pitchFamily="2" charset="2"/>
              </a:rPr>
              <a:t>:</a:t>
            </a:r>
          </a:p>
          <a:p>
            <a:pPr>
              <a:buFont typeface="Wingdings" panose="05000000000000000000" pitchFamily="2" charset="2"/>
              <a:buChar char="à"/>
            </a:pPr>
            <a:r>
              <a:rPr lang="en-IN" sz="1500" dirty="0">
                <a:sym typeface="Wingdings" panose="05000000000000000000" pitchFamily="2" charset="2"/>
              </a:rPr>
              <a:t>It is standard go to solutions, if we want to expose our app into internet/intranet. </a:t>
            </a:r>
          </a:p>
          <a:p>
            <a:pPr>
              <a:buFont typeface="Wingdings" panose="05000000000000000000" pitchFamily="2" charset="2"/>
              <a:buChar char="à"/>
            </a:pPr>
            <a:r>
              <a:rPr lang="en-IN" sz="1500" dirty="0">
                <a:sym typeface="Wingdings" panose="05000000000000000000" pitchFamily="2" charset="2"/>
              </a:rPr>
              <a:t>It costs you dollars, that means load balancer is not free of cost.</a:t>
            </a:r>
            <a:endParaRPr lang="en-IN" sz="1500" dirty="0"/>
          </a:p>
        </p:txBody>
      </p:sp>
      <p:pic>
        <p:nvPicPr>
          <p:cNvPr id="4" name="Picture 3">
            <a:extLst>
              <a:ext uri="{FF2B5EF4-FFF2-40B4-BE49-F238E27FC236}">
                <a16:creationId xmlns:a16="http://schemas.microsoft.com/office/drawing/2014/main" id="{62453917-6542-4C4B-A16E-7B1056602D22}"/>
              </a:ext>
            </a:extLst>
          </p:cNvPr>
          <p:cNvPicPr>
            <a:picLocks noChangeAspect="1"/>
          </p:cNvPicPr>
          <p:nvPr/>
        </p:nvPicPr>
        <p:blipFill>
          <a:blip r:embed="rId2"/>
          <a:stretch>
            <a:fillRect/>
          </a:stretch>
        </p:blipFill>
        <p:spPr>
          <a:xfrm>
            <a:off x="2377504" y="3313637"/>
            <a:ext cx="7947226" cy="3104918"/>
          </a:xfrm>
          <a:prstGeom prst="rect">
            <a:avLst/>
          </a:prstGeom>
        </p:spPr>
      </p:pic>
    </p:spTree>
    <p:extLst>
      <p:ext uri="{BB962C8B-B14F-4D97-AF65-F5344CB8AC3E}">
        <p14:creationId xmlns:p14="http://schemas.microsoft.com/office/powerpoint/2010/main" val="1573062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4AB083B-20E8-4D77-9336-809927FB84AD}"/>
              </a:ext>
            </a:extLst>
          </p:cNvPr>
          <p:cNvSpPr>
            <a:spLocks noGrp="1"/>
          </p:cNvSpPr>
          <p:nvPr>
            <p:ph type="subTitle" idx="1"/>
          </p:nvPr>
        </p:nvSpPr>
        <p:spPr>
          <a:xfrm>
            <a:off x="239697" y="168676"/>
            <a:ext cx="11842811" cy="6569475"/>
          </a:xfrm>
        </p:spPr>
        <p:txBody>
          <a:bodyPr>
            <a:normAutofit/>
          </a:bodyPr>
          <a:lstStyle/>
          <a:p>
            <a:pPr algn="l"/>
            <a:r>
              <a:rPr lang="en-IN" sz="1600" dirty="0" err="1"/>
              <a:t>Kubernates</a:t>
            </a:r>
            <a:r>
              <a:rPr lang="en-IN" sz="1600" dirty="0"/>
              <a:t>:</a:t>
            </a:r>
          </a:p>
          <a:p>
            <a:pPr marL="285750" indent="-285750" algn="l">
              <a:buFont typeface="Wingdings" panose="05000000000000000000" pitchFamily="2" charset="2"/>
              <a:buChar char="à"/>
            </a:pPr>
            <a:r>
              <a:rPr lang="en-IN" sz="1600" dirty="0">
                <a:sym typeface="Wingdings" panose="05000000000000000000" pitchFamily="2" charset="2"/>
              </a:rPr>
              <a:t>It is cluster, which will have both nodes (workers) and masters. </a:t>
            </a:r>
          </a:p>
          <a:p>
            <a:pPr marL="285750" indent="-285750" algn="l">
              <a:buFont typeface="Wingdings" panose="05000000000000000000" pitchFamily="2" charset="2"/>
              <a:buChar char="à"/>
            </a:pPr>
            <a:endParaRPr lang="en-IN" sz="1600" dirty="0">
              <a:sym typeface="Wingdings" panose="05000000000000000000" pitchFamily="2" charset="2"/>
            </a:endParaRPr>
          </a:p>
          <a:p>
            <a:pPr marL="285750" indent="-285750" algn="l">
              <a:buFont typeface="Wingdings" panose="05000000000000000000" pitchFamily="2" charset="2"/>
              <a:buChar char="à"/>
            </a:pPr>
            <a:endParaRPr lang="en-IN" sz="1600" dirty="0">
              <a:sym typeface="Wingdings" panose="05000000000000000000" pitchFamily="2" charset="2"/>
            </a:endParaRPr>
          </a:p>
          <a:p>
            <a:pPr marL="285750" indent="-285750" algn="l">
              <a:buFont typeface="Wingdings" panose="05000000000000000000" pitchFamily="2" charset="2"/>
              <a:buChar char="à"/>
            </a:pPr>
            <a:endParaRPr lang="en-IN" sz="1600" dirty="0">
              <a:sym typeface="Wingdings" panose="05000000000000000000" pitchFamily="2" charset="2"/>
            </a:endParaRPr>
          </a:p>
          <a:p>
            <a:pPr marL="285750" indent="-285750" algn="l">
              <a:buFont typeface="Wingdings" panose="05000000000000000000" pitchFamily="2" charset="2"/>
              <a:buChar char="à"/>
            </a:pPr>
            <a:endParaRPr lang="en-IN" sz="1600" dirty="0">
              <a:sym typeface="Wingdings" panose="05000000000000000000" pitchFamily="2" charset="2"/>
            </a:endParaRPr>
          </a:p>
          <a:p>
            <a:pPr marL="285750" indent="-285750" algn="l">
              <a:buFont typeface="Wingdings" panose="05000000000000000000" pitchFamily="2" charset="2"/>
              <a:buChar char="à"/>
            </a:pPr>
            <a:endParaRPr lang="en-IN" sz="1600" dirty="0">
              <a:sym typeface="Wingdings" panose="05000000000000000000" pitchFamily="2" charset="2"/>
            </a:endParaRPr>
          </a:p>
          <a:p>
            <a:pPr algn="l"/>
            <a:endParaRPr lang="en-IN" sz="1600" dirty="0">
              <a:sym typeface="Wingdings" panose="05000000000000000000" pitchFamily="2" charset="2"/>
            </a:endParaRPr>
          </a:p>
          <a:p>
            <a:pPr algn="l"/>
            <a:r>
              <a:rPr lang="en-IN" sz="1600" b="1" dirty="0" err="1">
                <a:sym typeface="Wingdings" panose="05000000000000000000" pitchFamily="2" charset="2"/>
              </a:rPr>
              <a:t>Api</a:t>
            </a:r>
            <a:r>
              <a:rPr lang="en-IN" sz="1600" b="1" dirty="0">
                <a:sym typeface="Wingdings" panose="05000000000000000000" pitchFamily="2" charset="2"/>
              </a:rPr>
              <a:t> Server: </a:t>
            </a:r>
            <a:r>
              <a:rPr lang="en-IN" sz="1600" dirty="0">
                <a:sym typeface="Wingdings" panose="05000000000000000000" pitchFamily="2" charset="2"/>
              </a:rPr>
              <a:t>It acts as interface or terminal to the user. What ever command we pass to the cluster hear itself.</a:t>
            </a:r>
          </a:p>
          <a:p>
            <a:pPr algn="l"/>
            <a:r>
              <a:rPr lang="en-IN" sz="1600" b="1" dirty="0">
                <a:sym typeface="Wingdings" panose="05000000000000000000" pitchFamily="2" charset="2"/>
              </a:rPr>
              <a:t>Scheduler</a:t>
            </a:r>
            <a:r>
              <a:rPr lang="en-IN" sz="1600" dirty="0">
                <a:sym typeface="Wingdings" panose="05000000000000000000" pitchFamily="2" charset="2"/>
              </a:rPr>
              <a:t>: </a:t>
            </a:r>
            <a:r>
              <a:rPr lang="en-US" sz="1600" dirty="0">
                <a:sym typeface="Wingdings" panose="05000000000000000000" pitchFamily="2" charset="2"/>
              </a:rPr>
              <a:t>When you create or scale applications, the Scheduler determines what nodes can run the workload and starts them.</a:t>
            </a:r>
          </a:p>
          <a:p>
            <a:pPr algn="l"/>
            <a:r>
              <a:rPr lang="en-IN" sz="1600" b="1" dirty="0" err="1">
                <a:sym typeface="Wingdings" panose="05000000000000000000" pitchFamily="2" charset="2"/>
              </a:rPr>
              <a:t>kube</a:t>
            </a:r>
            <a:r>
              <a:rPr lang="en-IN" sz="1600" b="1" dirty="0">
                <a:sym typeface="Wingdings" panose="05000000000000000000" pitchFamily="2" charset="2"/>
              </a:rPr>
              <a:t>-controller-manager</a:t>
            </a:r>
            <a:r>
              <a:rPr lang="en-IN" sz="1600" dirty="0">
                <a:sym typeface="Wingdings" panose="05000000000000000000" pitchFamily="2" charset="2"/>
              </a:rPr>
              <a:t>: Control the schedules. If any schedules </a:t>
            </a:r>
          </a:p>
          <a:p>
            <a:pPr algn="l"/>
            <a:r>
              <a:rPr lang="en-IN" sz="1600" b="1" dirty="0" err="1">
                <a:sym typeface="Wingdings" panose="05000000000000000000" pitchFamily="2" charset="2"/>
              </a:rPr>
              <a:t>Etcd</a:t>
            </a:r>
            <a:r>
              <a:rPr lang="en-IN" sz="1600" dirty="0">
                <a:sym typeface="Wingdings" panose="05000000000000000000" pitchFamily="2" charset="2"/>
              </a:rPr>
              <a:t>: </a:t>
            </a:r>
            <a:r>
              <a:rPr lang="en-US" sz="1600" dirty="0">
                <a:sym typeface="Wingdings" panose="05000000000000000000" pitchFamily="2" charset="2"/>
              </a:rPr>
              <a:t>To maintain the state of your Kubernetes cluster and configuration, the highly available </a:t>
            </a:r>
            <a:r>
              <a:rPr lang="en-US" sz="1600" dirty="0" err="1">
                <a:sym typeface="Wingdings" panose="05000000000000000000" pitchFamily="2" charset="2"/>
              </a:rPr>
              <a:t>etcd</a:t>
            </a:r>
            <a:r>
              <a:rPr lang="en-US" sz="1600" dirty="0">
                <a:sym typeface="Wingdings" panose="05000000000000000000" pitchFamily="2" charset="2"/>
              </a:rPr>
              <a:t> is a key value store within Kubernetes.</a:t>
            </a:r>
            <a:endParaRPr lang="en-IN" sz="1600" dirty="0">
              <a:sym typeface="Wingdings" panose="05000000000000000000" pitchFamily="2" charset="2"/>
            </a:endParaRPr>
          </a:p>
          <a:p>
            <a:pPr algn="l"/>
            <a:endParaRPr lang="en-IN" sz="1600" dirty="0">
              <a:sym typeface="Wingdings" panose="05000000000000000000" pitchFamily="2" charset="2"/>
            </a:endParaRPr>
          </a:p>
          <a:p>
            <a:pPr algn="l"/>
            <a:r>
              <a:rPr lang="en-IN" sz="1600" dirty="0" err="1">
                <a:sym typeface="Wingdings" panose="05000000000000000000" pitchFamily="2" charset="2"/>
              </a:rPr>
              <a:t>Kubelet</a:t>
            </a:r>
            <a:r>
              <a:rPr lang="en-IN" sz="1600" dirty="0">
                <a:sym typeface="Wingdings" panose="05000000000000000000" pitchFamily="2" charset="2"/>
              </a:rPr>
              <a:t>: It is agent which processes the workload. This is a brainless agent what ever request it got, it will do the work.</a:t>
            </a:r>
          </a:p>
          <a:p>
            <a:pPr algn="l"/>
            <a:r>
              <a:rPr lang="en-IN" sz="1600" dirty="0" err="1">
                <a:sym typeface="Wingdings" panose="05000000000000000000" pitchFamily="2" charset="2"/>
              </a:rPr>
              <a:t>Kube</a:t>
            </a:r>
            <a:r>
              <a:rPr lang="en-IN" sz="1600" dirty="0">
                <a:sym typeface="Wingdings" panose="05000000000000000000" pitchFamily="2" charset="2"/>
              </a:rPr>
              <a:t>-proxy: This is manages the networking.</a:t>
            </a:r>
          </a:p>
          <a:p>
            <a:pPr algn="l"/>
            <a:r>
              <a:rPr lang="en-IN" sz="1600" dirty="0">
                <a:sym typeface="Wingdings" panose="05000000000000000000" pitchFamily="2" charset="2"/>
              </a:rPr>
              <a:t>Container Engine: This is required due to we manage the applications through docker containers.</a:t>
            </a:r>
          </a:p>
          <a:p>
            <a:pPr marL="285750" indent="-285750" algn="l">
              <a:buFont typeface="Wingdings" panose="05000000000000000000" pitchFamily="2" charset="2"/>
              <a:buChar char="à"/>
            </a:pPr>
            <a:endParaRPr lang="en-IN" sz="1600" dirty="0">
              <a:sym typeface="Wingdings" panose="05000000000000000000" pitchFamily="2" charset="2"/>
            </a:endParaRPr>
          </a:p>
          <a:p>
            <a:pPr marL="285750" indent="-285750" algn="l">
              <a:buFont typeface="Wingdings" panose="05000000000000000000" pitchFamily="2" charset="2"/>
              <a:buChar char="à"/>
            </a:pPr>
            <a:endParaRPr lang="en-IN" sz="1600" dirty="0">
              <a:sym typeface="Wingdings" panose="05000000000000000000" pitchFamily="2" charset="2"/>
            </a:endParaRPr>
          </a:p>
          <a:p>
            <a:pPr marL="285750" indent="-285750" algn="l">
              <a:buFont typeface="Wingdings" panose="05000000000000000000" pitchFamily="2" charset="2"/>
              <a:buChar char="à"/>
            </a:pPr>
            <a:endParaRPr lang="en-IN" sz="1600" dirty="0">
              <a:sym typeface="Wingdings" panose="05000000000000000000" pitchFamily="2" charset="2"/>
            </a:endParaRPr>
          </a:p>
          <a:p>
            <a:pPr marL="285750" indent="-285750" algn="l">
              <a:buFont typeface="Wingdings" panose="05000000000000000000" pitchFamily="2" charset="2"/>
              <a:buChar char="à"/>
            </a:pPr>
            <a:endParaRPr lang="en-IN" sz="1600" dirty="0">
              <a:sym typeface="Wingdings" panose="05000000000000000000" pitchFamily="2" charset="2"/>
            </a:endParaRPr>
          </a:p>
          <a:p>
            <a:pPr marL="285750" indent="-285750" algn="l">
              <a:buFont typeface="Wingdings" panose="05000000000000000000" pitchFamily="2" charset="2"/>
              <a:buChar char="à"/>
            </a:pPr>
            <a:endParaRPr lang="en-IN" sz="1600" dirty="0">
              <a:sym typeface="Wingdings" panose="05000000000000000000" pitchFamily="2" charset="2"/>
            </a:endParaRPr>
          </a:p>
          <a:p>
            <a:pPr marL="285750" indent="-285750" algn="l">
              <a:buFont typeface="Wingdings" panose="05000000000000000000" pitchFamily="2" charset="2"/>
              <a:buChar char="à"/>
            </a:pPr>
            <a:endParaRPr lang="en-IN" sz="1600" dirty="0">
              <a:sym typeface="Wingdings" panose="05000000000000000000" pitchFamily="2" charset="2"/>
            </a:endParaRPr>
          </a:p>
        </p:txBody>
      </p:sp>
      <p:pic>
        <p:nvPicPr>
          <p:cNvPr id="11" name="Picture 10">
            <a:extLst>
              <a:ext uri="{FF2B5EF4-FFF2-40B4-BE49-F238E27FC236}">
                <a16:creationId xmlns:a16="http://schemas.microsoft.com/office/drawing/2014/main" id="{837C557C-EA23-4F88-9B88-D0B17DC1BCE2}"/>
              </a:ext>
            </a:extLst>
          </p:cNvPr>
          <p:cNvPicPr>
            <a:picLocks noChangeAspect="1"/>
          </p:cNvPicPr>
          <p:nvPr/>
        </p:nvPicPr>
        <p:blipFill>
          <a:blip r:embed="rId2"/>
          <a:stretch>
            <a:fillRect/>
          </a:stretch>
        </p:blipFill>
        <p:spPr>
          <a:xfrm>
            <a:off x="2008391" y="754601"/>
            <a:ext cx="8761143" cy="2077375"/>
          </a:xfrm>
          <a:prstGeom prst="rect">
            <a:avLst/>
          </a:prstGeom>
        </p:spPr>
      </p:pic>
    </p:spTree>
    <p:extLst>
      <p:ext uri="{BB962C8B-B14F-4D97-AF65-F5344CB8AC3E}">
        <p14:creationId xmlns:p14="http://schemas.microsoft.com/office/powerpoint/2010/main" val="1080887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Load </a:t>
            </a:r>
            <a:r>
              <a:rPr lang="en-IN" sz="1500" dirty="0" err="1"/>
              <a:t>Balencer</a:t>
            </a:r>
            <a:r>
              <a:rPr lang="en-IN" sz="1500" dirty="0"/>
              <a:t> Manifest File:</a:t>
            </a:r>
          </a:p>
          <a:p>
            <a:pPr>
              <a:buFont typeface="Wingdings" panose="05000000000000000000" pitchFamily="2" charset="2"/>
              <a:buChar char="à"/>
            </a:pPr>
            <a:r>
              <a:rPr lang="en-IN" sz="1500" dirty="0">
                <a:sym typeface="Wingdings" panose="05000000000000000000" pitchFamily="2" charset="2"/>
              </a:rPr>
              <a:t>The requirement of us is to expose the app into internet/intranet.</a:t>
            </a:r>
          </a:p>
          <a:p>
            <a:pPr marL="0" indent="0">
              <a:buNone/>
            </a:pPr>
            <a:r>
              <a:rPr lang="en-IN" sz="1500" dirty="0">
                <a:sym typeface="Wingdings" panose="05000000000000000000" pitchFamily="2" charset="2"/>
              </a:rPr>
              <a:t>Metadata: we are providing name/ labels to the service.</a:t>
            </a:r>
          </a:p>
          <a:p>
            <a:pPr marL="0" indent="0">
              <a:buNone/>
            </a:pPr>
            <a:r>
              <a:rPr lang="en-IN" sz="1500" dirty="0">
                <a:sym typeface="Wingdings" panose="05000000000000000000" pitchFamily="2" charset="2"/>
              </a:rPr>
              <a:t>Selector: This selects the deployment/pods.</a:t>
            </a:r>
          </a:p>
          <a:p>
            <a:pPr marL="0" indent="0">
              <a:buNone/>
            </a:pPr>
            <a:r>
              <a:rPr lang="en-IN" sz="1500" dirty="0">
                <a:sym typeface="Wingdings" panose="05000000000000000000" pitchFamily="2" charset="2"/>
              </a:rPr>
              <a:t>Type: This should be load </a:t>
            </a:r>
            <a:r>
              <a:rPr lang="en-IN" sz="1500" dirty="0" err="1">
                <a:sym typeface="Wingdings" panose="05000000000000000000" pitchFamily="2" charset="2"/>
              </a:rPr>
              <a:t>balencers</a:t>
            </a:r>
            <a:r>
              <a:rPr lang="en-IN" sz="1500" dirty="0">
                <a:sym typeface="Wingdings" panose="05000000000000000000" pitchFamily="2" charset="2"/>
              </a:rPr>
              <a:t>.</a:t>
            </a:r>
          </a:p>
          <a:p>
            <a:pPr marL="0" indent="0">
              <a:buNone/>
            </a:pPr>
            <a:r>
              <a:rPr lang="en-IN" sz="1500" dirty="0">
                <a:sym typeface="Wingdings" panose="05000000000000000000" pitchFamily="2" charset="2"/>
              </a:rPr>
              <a:t>Ports: 3 types.</a:t>
            </a:r>
          </a:p>
          <a:p>
            <a:pPr marL="0" indent="0">
              <a:buNone/>
            </a:pPr>
            <a:r>
              <a:rPr lang="en-IN" sz="1500" dirty="0" err="1">
                <a:sym typeface="Wingdings" panose="05000000000000000000" pitchFamily="2" charset="2"/>
              </a:rPr>
              <a:t>Nodeport</a:t>
            </a:r>
            <a:r>
              <a:rPr lang="en-IN" sz="1500" dirty="0">
                <a:sym typeface="Wingdings" panose="05000000000000000000" pitchFamily="2" charset="2"/>
              </a:rPr>
              <a:t>: This is not mandatory. If we not specify anything </a:t>
            </a:r>
            <a:r>
              <a:rPr lang="en-IN" sz="1500" dirty="0" err="1">
                <a:sym typeface="Wingdings" panose="05000000000000000000" pitchFamily="2" charset="2"/>
              </a:rPr>
              <a:t>kubenetes</a:t>
            </a:r>
            <a:r>
              <a:rPr lang="en-IN" sz="1500" dirty="0">
                <a:sym typeface="Wingdings" panose="05000000000000000000" pitchFamily="2" charset="2"/>
              </a:rPr>
              <a:t> will select one port.</a:t>
            </a:r>
          </a:p>
          <a:p>
            <a:pPr marL="0" indent="0">
              <a:buNone/>
            </a:pPr>
            <a:r>
              <a:rPr lang="en-IN" sz="1500" dirty="0">
                <a:sym typeface="Wingdings" panose="05000000000000000000" pitchFamily="2" charset="2"/>
              </a:rPr>
              <a:t>Port: this is the port of the load balancer. And this is very much mandatory.</a:t>
            </a:r>
          </a:p>
          <a:p>
            <a:pPr marL="0" indent="0">
              <a:buNone/>
            </a:pPr>
            <a:r>
              <a:rPr lang="en-IN" sz="1400" dirty="0">
                <a:sym typeface="Wingdings" panose="05000000000000000000" pitchFamily="2" charset="2"/>
              </a:rPr>
              <a:t>Target port: This is port of application (or) which port the application has exposed inside of the Container.</a:t>
            </a:r>
          </a:p>
          <a:p>
            <a:pPr marL="0" indent="0">
              <a:buNone/>
            </a:pPr>
            <a:r>
              <a:rPr lang="en-IN" sz="1400" dirty="0" err="1">
                <a:sym typeface="Wingdings" panose="05000000000000000000" pitchFamily="2" charset="2"/>
              </a:rPr>
              <a:t>Kubectl</a:t>
            </a:r>
            <a:r>
              <a:rPr lang="en-IN" sz="1400" dirty="0">
                <a:sym typeface="Wingdings" panose="05000000000000000000" pitchFamily="2" charset="2"/>
              </a:rPr>
              <a:t> apply –f &lt;</a:t>
            </a:r>
            <a:r>
              <a:rPr lang="en-IN" sz="1400" dirty="0" err="1">
                <a:sym typeface="Wingdings" panose="05000000000000000000" pitchFamily="2" charset="2"/>
              </a:rPr>
              <a:t>manifest.yml</a:t>
            </a:r>
            <a:r>
              <a:rPr lang="en-IN" sz="1400" dirty="0">
                <a:sym typeface="Wingdings" panose="05000000000000000000" pitchFamily="2" charset="2"/>
              </a:rPr>
              <a:t>&gt;</a:t>
            </a:r>
          </a:p>
          <a:p>
            <a:pPr marL="0" indent="0">
              <a:buNone/>
            </a:pPr>
            <a:r>
              <a:rPr lang="en-IN" sz="1400" dirty="0" err="1">
                <a:sym typeface="Wingdings" panose="05000000000000000000" pitchFamily="2" charset="2"/>
              </a:rPr>
              <a:t>Kubectl</a:t>
            </a:r>
            <a:r>
              <a:rPr lang="en-IN" sz="1400" dirty="0">
                <a:sym typeface="Wingdings" panose="05000000000000000000" pitchFamily="2" charset="2"/>
              </a:rPr>
              <a:t> get svc.</a:t>
            </a:r>
            <a:br>
              <a:rPr lang="en-IN" sz="1400" dirty="0">
                <a:sym typeface="Wingdings" panose="05000000000000000000" pitchFamily="2" charset="2"/>
              </a:rPr>
            </a:br>
            <a:r>
              <a:rPr lang="en-IN" sz="1400" dirty="0" err="1">
                <a:sym typeface="Wingdings" panose="05000000000000000000" pitchFamily="2" charset="2"/>
              </a:rPr>
              <a:t>Kubectl</a:t>
            </a:r>
            <a:r>
              <a:rPr lang="en-IN" sz="1400" dirty="0">
                <a:sym typeface="Wingdings" panose="05000000000000000000" pitchFamily="2" charset="2"/>
              </a:rPr>
              <a:t> describe svc &lt;name of the service&gt;</a:t>
            </a:r>
          </a:p>
          <a:p>
            <a:pPr marL="0" indent="0">
              <a:buNone/>
            </a:pPr>
            <a:r>
              <a:rPr lang="en-IN" sz="1400" dirty="0">
                <a:sym typeface="Wingdings" panose="05000000000000000000" pitchFamily="2" charset="2"/>
              </a:rPr>
              <a:t>We can see information.</a:t>
            </a:r>
          </a:p>
          <a:p>
            <a:pPr marL="342900" indent="-342900">
              <a:buAutoNum type="arabicParenR"/>
            </a:pPr>
            <a:r>
              <a:rPr lang="en-IN" sz="1400" dirty="0">
                <a:sym typeface="Wingdings" panose="05000000000000000000" pitchFamily="2" charset="2"/>
              </a:rPr>
              <a:t>type: It </a:t>
            </a:r>
            <a:r>
              <a:rPr lang="en-IN" sz="1400" dirty="0" err="1">
                <a:sym typeface="Wingdings" panose="05000000000000000000" pitchFamily="2" charset="2"/>
              </a:rPr>
              <a:t>shoud</a:t>
            </a:r>
            <a:r>
              <a:rPr lang="en-IN" sz="1400" dirty="0">
                <a:sym typeface="Wingdings" panose="05000000000000000000" pitchFamily="2" charset="2"/>
              </a:rPr>
              <a:t> be load balancer.</a:t>
            </a:r>
          </a:p>
          <a:p>
            <a:pPr marL="342900" indent="-342900">
              <a:buAutoNum type="arabicParenR"/>
            </a:pPr>
            <a:r>
              <a:rPr lang="en-IN" sz="1400" dirty="0" err="1">
                <a:sym typeface="Wingdings" panose="05000000000000000000" pitchFamily="2" charset="2"/>
              </a:rPr>
              <a:t>Endpont</a:t>
            </a:r>
            <a:r>
              <a:rPr lang="en-IN" sz="1400" dirty="0">
                <a:sym typeface="Wingdings" panose="05000000000000000000" pitchFamily="2" charset="2"/>
              </a:rPr>
              <a:t>: is the pod </a:t>
            </a:r>
            <a:r>
              <a:rPr lang="en-IN" sz="1400" dirty="0" err="1">
                <a:sym typeface="Wingdings" panose="05000000000000000000" pitchFamily="2" charset="2"/>
              </a:rPr>
              <a:t>ip</a:t>
            </a:r>
            <a:r>
              <a:rPr lang="en-IN" sz="1400" dirty="0">
                <a:sym typeface="Wingdings" panose="05000000000000000000" pitchFamily="2" charset="2"/>
              </a:rPr>
              <a:t>. (This will shows how many pods it has been load balanced.</a:t>
            </a:r>
          </a:p>
          <a:p>
            <a:pPr marL="0" indent="0">
              <a:buNone/>
            </a:pPr>
            <a:r>
              <a:rPr lang="en-IN" sz="1400" dirty="0">
                <a:sym typeface="Wingdings" panose="05000000000000000000" pitchFamily="2" charset="2"/>
              </a:rPr>
              <a:t> Using external </a:t>
            </a:r>
            <a:r>
              <a:rPr lang="en-IN" sz="1400" dirty="0" err="1">
                <a:sym typeface="Wingdings" panose="05000000000000000000" pitchFamily="2" charset="2"/>
              </a:rPr>
              <a:t>ip</a:t>
            </a:r>
            <a:r>
              <a:rPr lang="en-IN" sz="1400" dirty="0">
                <a:sym typeface="Wingdings" panose="05000000000000000000" pitchFamily="2" charset="2"/>
              </a:rPr>
              <a:t> of the load balancer we can expose applications to external world.</a:t>
            </a:r>
          </a:p>
          <a:p>
            <a:pPr marL="0" indent="0">
              <a:buNone/>
            </a:pPr>
            <a:r>
              <a:rPr lang="en-IN" sz="1400" dirty="0" err="1">
                <a:sym typeface="Wingdings" panose="05000000000000000000" pitchFamily="2" charset="2"/>
              </a:rPr>
              <a:t>Kubectl</a:t>
            </a:r>
            <a:r>
              <a:rPr lang="en-IN" sz="1400" dirty="0">
                <a:sym typeface="Wingdings" panose="05000000000000000000" pitchFamily="2" charset="2"/>
              </a:rPr>
              <a:t> delete –f &lt;</a:t>
            </a:r>
            <a:r>
              <a:rPr lang="en-IN" sz="1400" dirty="0" err="1">
                <a:sym typeface="Wingdings" panose="05000000000000000000" pitchFamily="2" charset="2"/>
              </a:rPr>
              <a:t>loadbalencer.yml</a:t>
            </a:r>
            <a:r>
              <a:rPr lang="en-IN" sz="1400" dirty="0">
                <a:sym typeface="Wingdings" panose="05000000000000000000" pitchFamily="2" charset="2"/>
              </a:rPr>
              <a:t>&gt;</a:t>
            </a:r>
          </a:p>
          <a:p>
            <a:pPr marL="0" indent="0">
              <a:buNone/>
            </a:pPr>
            <a:r>
              <a:rPr lang="en-IN" sz="1400" dirty="0" err="1">
                <a:sym typeface="Wingdings" panose="05000000000000000000" pitchFamily="2" charset="2"/>
              </a:rPr>
              <a:t>Kubectl</a:t>
            </a:r>
            <a:r>
              <a:rPr lang="en-IN" sz="1400" dirty="0">
                <a:sym typeface="Wingdings" panose="05000000000000000000" pitchFamily="2" charset="2"/>
              </a:rPr>
              <a:t> delete service &lt;</a:t>
            </a:r>
            <a:r>
              <a:rPr lang="en-IN" sz="1400" dirty="0" err="1">
                <a:sym typeface="Wingdings" panose="05000000000000000000" pitchFamily="2" charset="2"/>
              </a:rPr>
              <a:t>servicename</a:t>
            </a:r>
            <a:r>
              <a:rPr lang="en-IN" sz="1400" dirty="0">
                <a:sym typeface="Wingdings" panose="05000000000000000000" pitchFamily="2" charset="2"/>
              </a:rPr>
              <a:t>&gt;</a:t>
            </a:r>
          </a:p>
          <a:p>
            <a:pPr marL="0" indent="0">
              <a:buNone/>
            </a:pPr>
            <a:endParaRPr lang="en-IN" sz="1400" dirty="0">
              <a:sym typeface="Wingdings" panose="05000000000000000000" pitchFamily="2" charset="2"/>
            </a:endParaRPr>
          </a:p>
        </p:txBody>
      </p:sp>
      <p:pic>
        <p:nvPicPr>
          <p:cNvPr id="5" name="Picture 4">
            <a:extLst>
              <a:ext uri="{FF2B5EF4-FFF2-40B4-BE49-F238E27FC236}">
                <a16:creationId xmlns:a16="http://schemas.microsoft.com/office/drawing/2014/main" id="{265F8904-4FCF-4630-92ED-E635E49E5837}"/>
              </a:ext>
            </a:extLst>
          </p:cNvPr>
          <p:cNvPicPr>
            <a:picLocks noChangeAspect="1"/>
          </p:cNvPicPr>
          <p:nvPr/>
        </p:nvPicPr>
        <p:blipFill>
          <a:blip r:embed="rId2"/>
          <a:stretch>
            <a:fillRect/>
          </a:stretch>
        </p:blipFill>
        <p:spPr>
          <a:xfrm>
            <a:off x="8069803" y="168676"/>
            <a:ext cx="3997910" cy="5537400"/>
          </a:xfrm>
          <a:prstGeom prst="rect">
            <a:avLst/>
          </a:prstGeom>
        </p:spPr>
      </p:pic>
    </p:spTree>
    <p:extLst>
      <p:ext uri="{BB962C8B-B14F-4D97-AF65-F5344CB8AC3E}">
        <p14:creationId xmlns:p14="http://schemas.microsoft.com/office/powerpoint/2010/main" val="2431020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Helm:</a:t>
            </a:r>
          </a:p>
          <a:p>
            <a:pPr>
              <a:buFont typeface="Wingdings" panose="05000000000000000000" pitchFamily="2" charset="2"/>
              <a:buChar char="à"/>
            </a:pPr>
            <a:r>
              <a:rPr lang="en-IN" sz="1500" dirty="0">
                <a:sym typeface="Wingdings" panose="05000000000000000000" pitchFamily="2" charset="2"/>
              </a:rPr>
              <a:t>Helm has couple of main feature that is used for.</a:t>
            </a:r>
          </a:p>
          <a:p>
            <a:pPr>
              <a:buFont typeface="Wingdings" panose="05000000000000000000" pitchFamily="2" charset="2"/>
              <a:buChar char="à"/>
            </a:pPr>
            <a:r>
              <a:rPr lang="en-IN" sz="1500" dirty="0">
                <a:sym typeface="Wingdings" panose="05000000000000000000" pitchFamily="2" charset="2"/>
              </a:rPr>
              <a:t>It is a packaged manager for Kubernetes. So its like apt, yum, bru etc.. For Kubernetes.</a:t>
            </a:r>
          </a:p>
          <a:p>
            <a:pPr>
              <a:buFont typeface="Wingdings" panose="05000000000000000000" pitchFamily="2" charset="2"/>
              <a:buChar char="à"/>
            </a:pPr>
            <a:r>
              <a:rPr lang="en-IN" sz="1500" dirty="0">
                <a:sym typeface="Wingdings" panose="05000000000000000000" pitchFamily="2" charset="2"/>
              </a:rPr>
              <a:t>This is the convenient way for packaging collections of Kubernetes </a:t>
            </a:r>
            <a:r>
              <a:rPr lang="en-IN" sz="1500" dirty="0" err="1">
                <a:sym typeface="Wingdings" panose="05000000000000000000" pitchFamily="2" charset="2"/>
              </a:rPr>
              <a:t>yml</a:t>
            </a:r>
            <a:r>
              <a:rPr lang="en-IN" sz="1500" dirty="0">
                <a:sym typeface="Wingdings" panose="05000000000000000000" pitchFamily="2" charset="2"/>
              </a:rPr>
              <a:t> files and distributing them in public and private registries.</a:t>
            </a:r>
          </a:p>
          <a:p>
            <a:pPr marL="0" indent="0">
              <a:buNone/>
            </a:pPr>
            <a:r>
              <a:rPr lang="en-IN" sz="1500" dirty="0" err="1">
                <a:sym typeface="Wingdings" panose="05000000000000000000" pitchFamily="2" charset="2"/>
              </a:rPr>
              <a:t>Eg</a:t>
            </a:r>
            <a:r>
              <a:rPr lang="en-IN" sz="1500" dirty="0">
                <a:sym typeface="Wingdings" panose="05000000000000000000" pitchFamily="2" charset="2"/>
              </a:rPr>
              <a:t>: we have deployed our application in AKS, we want to install elastic stack for collecting logs. Generally we have to follow the lot of steps to do that such as </a:t>
            </a:r>
            <a:r>
              <a:rPr lang="en-IN" sz="1500" dirty="0" err="1">
                <a:sym typeface="Wingdings" panose="05000000000000000000" pitchFamily="2" charset="2"/>
              </a:rPr>
              <a:t>statefull</a:t>
            </a:r>
            <a:r>
              <a:rPr lang="en-IN" sz="1500" dirty="0">
                <a:sym typeface="Wingdings" panose="05000000000000000000" pitchFamily="2" charset="2"/>
              </a:rPr>
              <a:t> set, config Map, secret, RBAC, services etc…. For writing everything and takes some high effort. So helm will have one public repo where we will be having all these </a:t>
            </a:r>
            <a:r>
              <a:rPr lang="en-IN" sz="1500" dirty="0" err="1">
                <a:sym typeface="Wingdings" panose="05000000000000000000" pitchFamily="2" charset="2"/>
              </a:rPr>
              <a:t>ymls</a:t>
            </a:r>
            <a:r>
              <a:rPr lang="en-IN" sz="1500" dirty="0">
                <a:sym typeface="Wingdings" panose="05000000000000000000" pitchFamily="2" charset="2"/>
              </a:rPr>
              <a:t> that means someone created these </a:t>
            </a:r>
            <a:r>
              <a:rPr lang="en-IN" sz="1500" dirty="0" err="1">
                <a:sym typeface="Wingdings" panose="05000000000000000000" pitchFamily="2" charset="2"/>
              </a:rPr>
              <a:t>ymls</a:t>
            </a:r>
            <a:r>
              <a:rPr lang="en-IN" sz="1500" dirty="0">
                <a:sym typeface="Wingdings" panose="05000000000000000000" pitchFamily="2" charset="2"/>
              </a:rPr>
              <a:t> and made it available in public repository. So using simple command we can install this elastic stake. That bundle of </a:t>
            </a:r>
            <a:r>
              <a:rPr lang="en-IN" sz="1500" dirty="0" err="1">
                <a:sym typeface="Wingdings" panose="05000000000000000000" pitchFamily="2" charset="2"/>
              </a:rPr>
              <a:t>ymls</a:t>
            </a:r>
            <a:r>
              <a:rPr lang="en-IN" sz="1500" dirty="0">
                <a:sym typeface="Wingdings" panose="05000000000000000000" pitchFamily="2" charset="2"/>
              </a:rPr>
              <a:t> we called as helm charts.</a:t>
            </a:r>
          </a:p>
          <a:p>
            <a:pPr>
              <a:buFont typeface="Wingdings" panose="05000000000000000000" pitchFamily="2" charset="2"/>
              <a:buChar char="à"/>
            </a:pPr>
            <a:r>
              <a:rPr lang="en-IN" sz="1500" dirty="0">
                <a:sym typeface="Wingdings" panose="05000000000000000000" pitchFamily="2" charset="2"/>
              </a:rPr>
              <a:t>We can create our own helm charts using some standard process.</a:t>
            </a:r>
          </a:p>
          <a:p>
            <a:pPr>
              <a:buFont typeface="Wingdings" panose="05000000000000000000" pitchFamily="2" charset="2"/>
              <a:buChar char="à"/>
            </a:pPr>
            <a:r>
              <a:rPr lang="en-IN" sz="1500" dirty="0">
                <a:sym typeface="Wingdings" panose="05000000000000000000" pitchFamily="2" charset="2"/>
              </a:rPr>
              <a:t>We can push them to helm repository public/private.</a:t>
            </a:r>
          </a:p>
          <a:p>
            <a:pPr>
              <a:buFont typeface="Wingdings" panose="05000000000000000000" pitchFamily="2" charset="2"/>
              <a:buChar char="à"/>
            </a:pPr>
            <a:r>
              <a:rPr lang="en-IN" sz="1500" dirty="0">
                <a:sym typeface="Wingdings" panose="05000000000000000000" pitchFamily="2" charset="2"/>
              </a:rPr>
              <a:t>We can download and use an existing helm charts.</a:t>
            </a:r>
          </a:p>
        </p:txBody>
      </p:sp>
      <p:pic>
        <p:nvPicPr>
          <p:cNvPr id="4" name="Picture 3">
            <a:extLst>
              <a:ext uri="{FF2B5EF4-FFF2-40B4-BE49-F238E27FC236}">
                <a16:creationId xmlns:a16="http://schemas.microsoft.com/office/drawing/2014/main" id="{A03A758C-2805-44A5-B82A-4607358EE5B7}"/>
              </a:ext>
            </a:extLst>
          </p:cNvPr>
          <p:cNvPicPr>
            <a:picLocks noChangeAspect="1"/>
          </p:cNvPicPr>
          <p:nvPr/>
        </p:nvPicPr>
        <p:blipFill>
          <a:blip r:embed="rId2"/>
          <a:stretch>
            <a:fillRect/>
          </a:stretch>
        </p:blipFill>
        <p:spPr>
          <a:xfrm>
            <a:off x="1866818" y="3604334"/>
            <a:ext cx="8256685" cy="2787587"/>
          </a:xfrm>
          <a:prstGeom prst="rect">
            <a:avLst/>
          </a:prstGeom>
        </p:spPr>
      </p:pic>
    </p:spTree>
    <p:extLst>
      <p:ext uri="{BB962C8B-B14F-4D97-AF65-F5344CB8AC3E}">
        <p14:creationId xmlns:p14="http://schemas.microsoft.com/office/powerpoint/2010/main" val="1078725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b="1" dirty="0"/>
              <a:t>Helm charts:</a:t>
            </a:r>
          </a:p>
          <a:p>
            <a:pPr>
              <a:buFont typeface="Wingdings" panose="05000000000000000000" pitchFamily="2" charset="2"/>
              <a:buChar char="à"/>
            </a:pPr>
            <a:r>
              <a:rPr lang="en-IN" sz="1500" dirty="0"/>
              <a:t>Commonly used applications like databases, ingress, keystores, monitoring apps etc.. All have chart available in the internet.</a:t>
            </a:r>
          </a:p>
          <a:p>
            <a:pPr>
              <a:buFont typeface="Wingdings" panose="05000000000000000000" pitchFamily="2" charset="2"/>
              <a:buChar char="à"/>
            </a:pPr>
            <a:r>
              <a:rPr lang="en-IN" sz="1500" dirty="0"/>
              <a:t>So simple helm install &lt;package&gt;, we can use the configuration which some one have already did it without any additional efforts of us.</a:t>
            </a:r>
          </a:p>
          <a:p>
            <a:pPr marL="0" indent="0">
              <a:buNone/>
            </a:pPr>
            <a:r>
              <a:rPr lang="en-IN" sz="1500" b="1" dirty="0"/>
              <a:t>Sharing helm charts: </a:t>
            </a:r>
          </a:p>
          <a:p>
            <a:pPr>
              <a:buFont typeface="Wingdings" panose="05000000000000000000" pitchFamily="2" charset="2"/>
              <a:buChar char="à"/>
            </a:pPr>
            <a:r>
              <a:rPr lang="en-IN" sz="1500" dirty="0">
                <a:sym typeface="Wingdings" panose="05000000000000000000" pitchFamily="2" charset="2"/>
              </a:rPr>
              <a:t>If you have AKS cluster and we need some kind of deployment, that some one has already </a:t>
            </a:r>
            <a:r>
              <a:rPr lang="en-IN" sz="1500" dirty="0" err="1">
                <a:sym typeface="Wingdings" panose="05000000000000000000" pitchFamily="2" charset="2"/>
              </a:rPr>
              <a:t>intialised</a:t>
            </a:r>
            <a:r>
              <a:rPr lang="en-IN" sz="1500" dirty="0">
                <a:sym typeface="Wingdings" panose="05000000000000000000" pitchFamily="2" charset="2"/>
              </a:rPr>
              <a:t> and pushed in public helm repo, we can use command like [helm search &lt;keyword&gt;]</a:t>
            </a:r>
          </a:p>
          <a:p>
            <a:pPr>
              <a:buFont typeface="Wingdings" panose="05000000000000000000" pitchFamily="2" charset="2"/>
              <a:buChar char="à"/>
            </a:pPr>
            <a:r>
              <a:rPr lang="en-IN" sz="1500" dirty="0">
                <a:sym typeface="Wingdings" panose="05000000000000000000" pitchFamily="2" charset="2"/>
              </a:rPr>
              <a:t> Helms own public repo like helm hub.</a:t>
            </a:r>
          </a:p>
          <a:p>
            <a:pPr marL="0" indent="0">
              <a:buNone/>
            </a:pPr>
            <a:r>
              <a:rPr lang="en-IN" sz="1500" b="1" dirty="0">
                <a:sym typeface="Wingdings" panose="05000000000000000000" pitchFamily="2" charset="2"/>
              </a:rPr>
              <a:t>Public Registries</a:t>
            </a:r>
            <a:r>
              <a:rPr lang="en-IN" sz="1500" dirty="0">
                <a:sym typeface="Wingdings" panose="05000000000000000000" pitchFamily="2" charset="2"/>
              </a:rPr>
              <a:t>: Discover and launch the </a:t>
            </a:r>
            <a:r>
              <a:rPr lang="en-IN" sz="1500" dirty="0" err="1">
                <a:sym typeface="Wingdings" panose="05000000000000000000" pitchFamily="2" charset="2"/>
              </a:rPr>
              <a:t>greate</a:t>
            </a:r>
            <a:r>
              <a:rPr lang="en-IN" sz="1500" dirty="0">
                <a:sym typeface="Wingdings" panose="05000000000000000000" pitchFamily="2" charset="2"/>
              </a:rPr>
              <a:t> </a:t>
            </a:r>
            <a:r>
              <a:rPr lang="en-IN" sz="1500" dirty="0" err="1">
                <a:sym typeface="Wingdings" panose="05000000000000000000" pitchFamily="2" charset="2"/>
              </a:rPr>
              <a:t>kubernets</a:t>
            </a:r>
            <a:r>
              <a:rPr lang="en-IN" sz="1500" dirty="0">
                <a:sym typeface="Wingdings" panose="05000000000000000000" pitchFamily="2" charset="2"/>
              </a:rPr>
              <a:t>-ready apps.</a:t>
            </a:r>
          </a:p>
          <a:p>
            <a:pPr marL="0" indent="0">
              <a:buNone/>
            </a:pPr>
            <a:r>
              <a:rPr lang="en-IN" sz="1500" b="1" dirty="0">
                <a:sym typeface="Wingdings" panose="05000000000000000000" pitchFamily="2" charset="2"/>
              </a:rPr>
              <a:t>Private Registries: </a:t>
            </a:r>
            <a:r>
              <a:rPr lang="en-IN" sz="1500" dirty="0">
                <a:sym typeface="Wingdings" panose="05000000000000000000" pitchFamily="2" charset="2"/>
              </a:rPr>
              <a:t>Share the registries amount organizations.</a:t>
            </a:r>
          </a:p>
          <a:p>
            <a:pPr marL="0" indent="0">
              <a:buNone/>
            </a:pPr>
            <a:r>
              <a:rPr lang="en-IN" sz="1500" dirty="0"/>
              <a:t>Note: </a:t>
            </a:r>
            <a:r>
              <a:rPr lang="en-IN" sz="1500" dirty="0" err="1"/>
              <a:t>Heml</a:t>
            </a:r>
            <a:r>
              <a:rPr lang="en-IN" sz="1500" dirty="0"/>
              <a:t> is a templating engine.</a:t>
            </a:r>
          </a:p>
          <a:p>
            <a:pPr marL="0" indent="0">
              <a:buNone/>
            </a:pPr>
            <a:r>
              <a:rPr lang="en-IN" sz="1500" b="1" dirty="0"/>
              <a:t>Templating engine: </a:t>
            </a:r>
          </a:p>
        </p:txBody>
      </p:sp>
      <p:pic>
        <p:nvPicPr>
          <p:cNvPr id="4" name="Picture 3">
            <a:extLst>
              <a:ext uri="{FF2B5EF4-FFF2-40B4-BE49-F238E27FC236}">
                <a16:creationId xmlns:a16="http://schemas.microsoft.com/office/drawing/2014/main" id="{830C007B-B017-4211-9A1A-3DFCE678C9EB}"/>
              </a:ext>
            </a:extLst>
          </p:cNvPr>
          <p:cNvPicPr>
            <a:picLocks noChangeAspect="1"/>
          </p:cNvPicPr>
          <p:nvPr/>
        </p:nvPicPr>
        <p:blipFill>
          <a:blip r:embed="rId2"/>
          <a:stretch>
            <a:fillRect/>
          </a:stretch>
        </p:blipFill>
        <p:spPr>
          <a:xfrm>
            <a:off x="3604333" y="3119037"/>
            <a:ext cx="7975107" cy="3343907"/>
          </a:xfrm>
          <a:prstGeom prst="rect">
            <a:avLst/>
          </a:prstGeom>
        </p:spPr>
      </p:pic>
      <p:sp>
        <p:nvSpPr>
          <p:cNvPr id="5" name="TextBox 4">
            <a:extLst>
              <a:ext uri="{FF2B5EF4-FFF2-40B4-BE49-F238E27FC236}">
                <a16:creationId xmlns:a16="http://schemas.microsoft.com/office/drawing/2014/main" id="{9F09B3F5-FEAB-4A20-B204-4A4F18ABD290}"/>
              </a:ext>
            </a:extLst>
          </p:cNvPr>
          <p:cNvSpPr txBox="1"/>
          <p:nvPr/>
        </p:nvSpPr>
        <p:spPr>
          <a:xfrm>
            <a:off x="2219417" y="4354497"/>
            <a:ext cx="2059619" cy="369332"/>
          </a:xfrm>
          <a:prstGeom prst="rect">
            <a:avLst/>
          </a:prstGeom>
          <a:noFill/>
        </p:spPr>
        <p:txBody>
          <a:bodyPr wrap="square" rtlCol="0">
            <a:spAutoFit/>
          </a:bodyPr>
          <a:lstStyle/>
          <a:p>
            <a:r>
              <a:rPr lang="en-IN" dirty="0"/>
              <a:t>Without helm</a:t>
            </a:r>
          </a:p>
        </p:txBody>
      </p:sp>
    </p:spTree>
    <p:extLst>
      <p:ext uri="{BB962C8B-B14F-4D97-AF65-F5344CB8AC3E}">
        <p14:creationId xmlns:p14="http://schemas.microsoft.com/office/powerpoint/2010/main" val="2662453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With Helm:</a:t>
            </a:r>
          </a:p>
          <a:p>
            <a:pPr marL="0" indent="0">
              <a:buNone/>
            </a:pPr>
            <a:r>
              <a:rPr lang="en-IN" sz="1500" dirty="0"/>
              <a:t>We write template files and keep the values in value file or from the command line. </a:t>
            </a:r>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p:txBody>
      </p:sp>
      <p:pic>
        <p:nvPicPr>
          <p:cNvPr id="4" name="Picture 3">
            <a:extLst>
              <a:ext uri="{FF2B5EF4-FFF2-40B4-BE49-F238E27FC236}">
                <a16:creationId xmlns:a16="http://schemas.microsoft.com/office/drawing/2014/main" id="{ED71DD2C-5A97-42E0-B485-5435805501F9}"/>
              </a:ext>
            </a:extLst>
          </p:cNvPr>
          <p:cNvPicPr>
            <a:picLocks noChangeAspect="1"/>
          </p:cNvPicPr>
          <p:nvPr/>
        </p:nvPicPr>
        <p:blipFill>
          <a:blip r:embed="rId2"/>
          <a:stretch>
            <a:fillRect/>
          </a:stretch>
        </p:blipFill>
        <p:spPr>
          <a:xfrm>
            <a:off x="248575" y="909963"/>
            <a:ext cx="4296792" cy="2419163"/>
          </a:xfrm>
          <a:prstGeom prst="rect">
            <a:avLst/>
          </a:prstGeom>
        </p:spPr>
      </p:pic>
      <p:pic>
        <p:nvPicPr>
          <p:cNvPr id="8" name="Picture 7">
            <a:extLst>
              <a:ext uri="{FF2B5EF4-FFF2-40B4-BE49-F238E27FC236}">
                <a16:creationId xmlns:a16="http://schemas.microsoft.com/office/drawing/2014/main" id="{E3644AA2-6D2F-4ABA-BB8C-845C19077EC0}"/>
              </a:ext>
            </a:extLst>
          </p:cNvPr>
          <p:cNvPicPr>
            <a:picLocks noChangeAspect="1"/>
          </p:cNvPicPr>
          <p:nvPr/>
        </p:nvPicPr>
        <p:blipFill>
          <a:blip r:embed="rId3"/>
          <a:stretch>
            <a:fillRect/>
          </a:stretch>
        </p:blipFill>
        <p:spPr>
          <a:xfrm>
            <a:off x="5699464" y="685201"/>
            <a:ext cx="5589973" cy="2643926"/>
          </a:xfrm>
          <a:prstGeom prst="rect">
            <a:avLst/>
          </a:prstGeom>
        </p:spPr>
      </p:pic>
      <p:pic>
        <p:nvPicPr>
          <p:cNvPr id="10" name="Picture 9">
            <a:extLst>
              <a:ext uri="{FF2B5EF4-FFF2-40B4-BE49-F238E27FC236}">
                <a16:creationId xmlns:a16="http://schemas.microsoft.com/office/drawing/2014/main" id="{70B72B3E-1772-4720-8553-3BC4646F08D4}"/>
              </a:ext>
            </a:extLst>
          </p:cNvPr>
          <p:cNvPicPr>
            <a:picLocks noChangeAspect="1"/>
          </p:cNvPicPr>
          <p:nvPr/>
        </p:nvPicPr>
        <p:blipFill>
          <a:blip r:embed="rId4"/>
          <a:stretch>
            <a:fillRect/>
          </a:stretch>
        </p:blipFill>
        <p:spPr>
          <a:xfrm>
            <a:off x="1029810" y="3630966"/>
            <a:ext cx="9561249" cy="2831363"/>
          </a:xfrm>
          <a:prstGeom prst="rect">
            <a:avLst/>
          </a:prstGeom>
        </p:spPr>
      </p:pic>
    </p:spTree>
    <p:extLst>
      <p:ext uri="{BB962C8B-B14F-4D97-AF65-F5344CB8AC3E}">
        <p14:creationId xmlns:p14="http://schemas.microsoft.com/office/powerpoint/2010/main" val="2812463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Templating engine: Another use about this is we can use the same applications across different environments or clusters.</a:t>
            </a:r>
          </a:p>
          <a:p>
            <a:pPr marL="0" indent="0">
              <a:buNone/>
            </a:pPr>
            <a:endParaRPr lang="en-IN" sz="1500" dirty="0"/>
          </a:p>
        </p:txBody>
      </p:sp>
      <p:pic>
        <p:nvPicPr>
          <p:cNvPr id="4" name="Picture 3">
            <a:extLst>
              <a:ext uri="{FF2B5EF4-FFF2-40B4-BE49-F238E27FC236}">
                <a16:creationId xmlns:a16="http://schemas.microsoft.com/office/drawing/2014/main" id="{1018C2E3-4EC3-4532-BEDF-47C7B483B4D8}"/>
              </a:ext>
            </a:extLst>
          </p:cNvPr>
          <p:cNvPicPr>
            <a:picLocks noChangeAspect="1"/>
          </p:cNvPicPr>
          <p:nvPr/>
        </p:nvPicPr>
        <p:blipFill>
          <a:blip r:embed="rId2"/>
          <a:stretch>
            <a:fillRect/>
          </a:stretch>
        </p:blipFill>
        <p:spPr>
          <a:xfrm>
            <a:off x="562252" y="680316"/>
            <a:ext cx="10221157" cy="5160827"/>
          </a:xfrm>
          <a:prstGeom prst="rect">
            <a:avLst/>
          </a:prstGeom>
        </p:spPr>
      </p:pic>
    </p:spTree>
    <p:extLst>
      <p:ext uri="{BB962C8B-B14F-4D97-AF65-F5344CB8AC3E}">
        <p14:creationId xmlns:p14="http://schemas.microsoft.com/office/powerpoint/2010/main" val="2438217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Helm Chart Structure: </a:t>
            </a:r>
          </a:p>
          <a:p>
            <a:pPr>
              <a:buFont typeface="Wingdings" panose="05000000000000000000" pitchFamily="2" charset="2"/>
              <a:buChar char="à"/>
            </a:pPr>
            <a:r>
              <a:rPr lang="en-IN" sz="1500" dirty="0">
                <a:sym typeface="Wingdings" panose="05000000000000000000" pitchFamily="2" charset="2"/>
              </a:rPr>
              <a:t>Typically chart is made of directory structure. </a:t>
            </a:r>
          </a:p>
          <a:p>
            <a:pPr>
              <a:buFont typeface="Wingdings" panose="05000000000000000000" pitchFamily="2" charset="2"/>
              <a:buChar char="à"/>
            </a:pPr>
            <a:r>
              <a:rPr lang="en-IN" sz="1500" dirty="0">
                <a:sym typeface="Wingdings" panose="05000000000000000000" pitchFamily="2" charset="2"/>
              </a:rPr>
              <a:t>Top level would be the name of the chart.</a:t>
            </a:r>
          </a:p>
          <a:p>
            <a:pPr>
              <a:buFont typeface="Wingdings" panose="05000000000000000000" pitchFamily="2" charset="2"/>
              <a:buChar char="à"/>
            </a:pPr>
            <a:r>
              <a:rPr lang="en-IN" sz="1500" dirty="0" err="1">
                <a:sym typeface="Wingdings" panose="05000000000000000000" pitchFamily="2" charset="2"/>
              </a:rPr>
              <a:t>Chart.yml</a:t>
            </a:r>
            <a:r>
              <a:rPr lang="en-IN" sz="1500" dirty="0">
                <a:sym typeface="Wingdings" panose="05000000000000000000" pitchFamily="2" charset="2"/>
              </a:rPr>
              <a:t> that contains all the meta info about the charts. Could be name, version, list of dependencies, etc…</a:t>
            </a:r>
          </a:p>
          <a:p>
            <a:pPr>
              <a:buFont typeface="Wingdings" panose="05000000000000000000" pitchFamily="2" charset="2"/>
              <a:buChar char="à"/>
            </a:pPr>
            <a:r>
              <a:rPr lang="en-IN" sz="1500" dirty="0" err="1">
                <a:sym typeface="Wingdings" panose="05000000000000000000" pitchFamily="2" charset="2"/>
              </a:rPr>
              <a:t>Values.yml</a:t>
            </a:r>
            <a:r>
              <a:rPr lang="en-IN" sz="1500" dirty="0">
                <a:sym typeface="Wingdings" panose="05000000000000000000" pitchFamily="2" charset="2"/>
              </a:rPr>
              <a:t> is the place where all the values will be configured for the template files. And these are actually </a:t>
            </a:r>
          </a:p>
          <a:p>
            <a:pPr marL="0" indent="0">
              <a:buNone/>
            </a:pPr>
            <a:r>
              <a:rPr lang="en-IN" sz="1500" dirty="0">
                <a:sym typeface="Wingdings" panose="05000000000000000000" pitchFamily="2" charset="2"/>
              </a:rPr>
              <a:t>default values and we can override it later from the command prompt.</a:t>
            </a:r>
          </a:p>
          <a:p>
            <a:pPr>
              <a:buFont typeface="Wingdings" panose="05000000000000000000" pitchFamily="2" charset="2"/>
              <a:buChar char="à"/>
            </a:pPr>
            <a:r>
              <a:rPr lang="en-IN" sz="1500" dirty="0">
                <a:sym typeface="Wingdings" panose="05000000000000000000" pitchFamily="2" charset="2"/>
              </a:rPr>
              <a:t>Charts directory will have the charts dependencies</a:t>
            </a:r>
          </a:p>
          <a:p>
            <a:pPr>
              <a:buFont typeface="Wingdings" panose="05000000000000000000" pitchFamily="2" charset="2"/>
              <a:buChar char="à"/>
            </a:pPr>
            <a:r>
              <a:rPr lang="en-IN" sz="1500" dirty="0">
                <a:sym typeface="Wingdings" panose="05000000000000000000" pitchFamily="2" charset="2"/>
              </a:rPr>
              <a:t>Template folder/directory is like where our actual template files are stored.</a:t>
            </a:r>
          </a:p>
          <a:p>
            <a:pPr marL="0" indent="0">
              <a:buNone/>
            </a:pPr>
            <a:r>
              <a:rPr lang="en-IN" sz="1500" dirty="0"/>
              <a:t>Command: helm install &lt;</a:t>
            </a:r>
            <a:r>
              <a:rPr lang="en-IN" sz="1500" dirty="0" err="1"/>
              <a:t>chartName</a:t>
            </a:r>
            <a:r>
              <a:rPr lang="en-IN" sz="1500" dirty="0"/>
              <a:t>&gt;</a:t>
            </a:r>
          </a:p>
          <a:p>
            <a:pPr marL="0" indent="0">
              <a:buNone/>
            </a:pPr>
            <a:r>
              <a:rPr lang="en-IN" sz="1500" b="1" dirty="0"/>
              <a:t>How values are getting injecting into the template files</a:t>
            </a:r>
            <a:r>
              <a:rPr lang="en-IN" sz="1500" dirty="0"/>
              <a:t>:</a:t>
            </a:r>
          </a:p>
          <a:p>
            <a:pPr marL="0" indent="0">
              <a:buNone/>
            </a:pPr>
            <a:r>
              <a:rPr lang="en-IN" sz="1500" dirty="0">
                <a:sym typeface="Wingdings" panose="05000000000000000000" pitchFamily="2" charset="2"/>
              </a:rPr>
              <a:t>Suppose you have one </a:t>
            </a:r>
            <a:r>
              <a:rPr lang="en-IN" sz="1500" dirty="0" err="1">
                <a:sym typeface="Wingdings" panose="05000000000000000000" pitchFamily="2" charset="2"/>
              </a:rPr>
              <a:t>values.yml</a:t>
            </a:r>
            <a:r>
              <a:rPr lang="en-IN" sz="1500" dirty="0">
                <a:sym typeface="Wingdings" panose="05000000000000000000" pitchFamily="2" charset="2"/>
              </a:rPr>
              <a:t> file with some values, that can be overwritten by another </a:t>
            </a:r>
            <a:r>
              <a:rPr lang="en-IN" sz="1500" dirty="0" err="1">
                <a:sym typeface="Wingdings" panose="05000000000000000000" pitchFamily="2" charset="2"/>
              </a:rPr>
              <a:t>yml</a:t>
            </a:r>
            <a:r>
              <a:rPr lang="en-IN" sz="1500" dirty="0">
                <a:sym typeface="Wingdings" panose="05000000000000000000" pitchFamily="2" charset="2"/>
              </a:rPr>
              <a:t> file. Then those will merge and results .</a:t>
            </a:r>
            <a:r>
              <a:rPr lang="en-IN" sz="1500" dirty="0" err="1">
                <a:sym typeface="Wingdings" panose="05000000000000000000" pitchFamily="2" charset="2"/>
              </a:rPr>
              <a:t>yml</a:t>
            </a:r>
            <a:r>
              <a:rPr lang="en-IN" sz="1500" dirty="0">
                <a:sym typeface="Wingdings" panose="05000000000000000000" pitchFamily="2" charset="2"/>
              </a:rPr>
              <a:t> file.</a:t>
            </a:r>
            <a:endParaRPr lang="en-IN" sz="1500" dirty="0"/>
          </a:p>
        </p:txBody>
      </p:sp>
      <p:pic>
        <p:nvPicPr>
          <p:cNvPr id="4" name="Picture 3">
            <a:extLst>
              <a:ext uri="{FF2B5EF4-FFF2-40B4-BE49-F238E27FC236}">
                <a16:creationId xmlns:a16="http://schemas.microsoft.com/office/drawing/2014/main" id="{65FF538A-53F9-4051-90E0-FBB1634AEA12}"/>
              </a:ext>
            </a:extLst>
          </p:cNvPr>
          <p:cNvPicPr>
            <a:picLocks noChangeAspect="1"/>
          </p:cNvPicPr>
          <p:nvPr/>
        </p:nvPicPr>
        <p:blipFill>
          <a:blip r:embed="rId2"/>
          <a:stretch>
            <a:fillRect/>
          </a:stretch>
        </p:blipFill>
        <p:spPr>
          <a:xfrm>
            <a:off x="9211462" y="168676"/>
            <a:ext cx="2791148" cy="2709309"/>
          </a:xfrm>
          <a:prstGeom prst="rect">
            <a:avLst/>
          </a:prstGeom>
        </p:spPr>
      </p:pic>
      <p:pic>
        <p:nvPicPr>
          <p:cNvPr id="8" name="Picture 7">
            <a:extLst>
              <a:ext uri="{FF2B5EF4-FFF2-40B4-BE49-F238E27FC236}">
                <a16:creationId xmlns:a16="http://schemas.microsoft.com/office/drawing/2014/main" id="{11305EFB-2483-4314-B525-D2BAAE78374C}"/>
              </a:ext>
            </a:extLst>
          </p:cNvPr>
          <p:cNvPicPr>
            <a:picLocks noChangeAspect="1"/>
          </p:cNvPicPr>
          <p:nvPr/>
        </p:nvPicPr>
        <p:blipFill>
          <a:blip r:embed="rId3"/>
          <a:stretch>
            <a:fillRect/>
          </a:stretch>
        </p:blipFill>
        <p:spPr>
          <a:xfrm>
            <a:off x="488271" y="3972045"/>
            <a:ext cx="5051396" cy="2457464"/>
          </a:xfrm>
          <a:prstGeom prst="rect">
            <a:avLst/>
          </a:prstGeom>
        </p:spPr>
      </p:pic>
      <p:pic>
        <p:nvPicPr>
          <p:cNvPr id="10" name="Picture 9">
            <a:extLst>
              <a:ext uri="{FF2B5EF4-FFF2-40B4-BE49-F238E27FC236}">
                <a16:creationId xmlns:a16="http://schemas.microsoft.com/office/drawing/2014/main" id="{279AD5CA-D647-4775-963A-6AF48F7AF907}"/>
              </a:ext>
            </a:extLst>
          </p:cNvPr>
          <p:cNvPicPr>
            <a:picLocks noChangeAspect="1"/>
          </p:cNvPicPr>
          <p:nvPr/>
        </p:nvPicPr>
        <p:blipFill>
          <a:blip r:embed="rId4"/>
          <a:stretch>
            <a:fillRect/>
          </a:stretch>
        </p:blipFill>
        <p:spPr>
          <a:xfrm>
            <a:off x="5885896" y="4142940"/>
            <a:ext cx="5817833" cy="1749043"/>
          </a:xfrm>
          <a:prstGeom prst="rect">
            <a:avLst/>
          </a:prstGeom>
        </p:spPr>
      </p:pic>
    </p:spTree>
    <p:extLst>
      <p:ext uri="{BB962C8B-B14F-4D97-AF65-F5344CB8AC3E}">
        <p14:creationId xmlns:p14="http://schemas.microsoft.com/office/powerpoint/2010/main" val="3855423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275207" y="206406"/>
            <a:ext cx="11452194" cy="6445187"/>
          </a:xfrm>
        </p:spPr>
        <p:txBody>
          <a:bodyPr>
            <a:normAutofit/>
          </a:bodyPr>
          <a:lstStyle/>
          <a:p>
            <a:pPr>
              <a:buFont typeface="Wingdings" panose="05000000000000000000" pitchFamily="2" charset="2"/>
              <a:buChar char="à"/>
            </a:pPr>
            <a:r>
              <a:rPr lang="en-IN" sz="1500" dirty="0">
                <a:sym typeface="Wingdings" panose="05000000000000000000" pitchFamily="2" charset="2"/>
              </a:rPr>
              <a:t>Or we can overwrite the default </a:t>
            </a:r>
            <a:r>
              <a:rPr lang="en-IN" sz="1500" dirty="0" err="1">
                <a:sym typeface="Wingdings" panose="05000000000000000000" pitchFamily="2" charset="2"/>
              </a:rPr>
              <a:t>yml</a:t>
            </a:r>
            <a:r>
              <a:rPr lang="en-IN" sz="1500" dirty="0">
                <a:sym typeface="Wingdings" panose="05000000000000000000" pitchFamily="2" charset="2"/>
              </a:rPr>
              <a:t> using command line by setting up the </a:t>
            </a:r>
            <a:r>
              <a:rPr lang="en-IN" sz="1500" b="1" dirty="0">
                <a:sym typeface="Wingdings" panose="05000000000000000000" pitchFamily="2" charset="2"/>
              </a:rPr>
              <a:t>set</a:t>
            </a:r>
            <a:r>
              <a:rPr lang="en-IN" sz="1500" dirty="0">
                <a:sym typeface="Wingdings" panose="05000000000000000000" pitchFamily="2" charset="2"/>
              </a:rPr>
              <a:t> flag.</a:t>
            </a:r>
          </a:p>
          <a:p>
            <a:pPr marL="0" indent="0">
              <a:buNone/>
            </a:pPr>
            <a:r>
              <a:rPr lang="en-IN" sz="1500" dirty="0">
                <a:sym typeface="Wingdings" panose="05000000000000000000" pitchFamily="2" charset="2"/>
              </a:rPr>
              <a:t>helm install --set version=2.0.0</a:t>
            </a:r>
          </a:p>
          <a:p>
            <a:pPr marL="0" indent="0">
              <a:buNone/>
            </a:pPr>
            <a:r>
              <a:rPr lang="en-IN" sz="1500" dirty="0">
                <a:sym typeface="Wingdings" panose="05000000000000000000" pitchFamily="2" charset="2"/>
              </a:rPr>
              <a:t>Release Management: Release management can only done on helm 2 not on helm 3.</a:t>
            </a:r>
          </a:p>
          <a:p>
            <a:pPr marL="0" indent="0">
              <a:buNone/>
            </a:pPr>
            <a:r>
              <a:rPr lang="en-IN" sz="1500" dirty="0">
                <a:sym typeface="Wingdings" panose="05000000000000000000" pitchFamily="2" charset="2"/>
              </a:rPr>
              <a:t>First of all we should understood what is helm cli and tiller. Client is helm cli and tiller is server.</a:t>
            </a:r>
          </a:p>
          <a:p>
            <a:pPr>
              <a:buFont typeface="Wingdings" panose="05000000000000000000" pitchFamily="2" charset="2"/>
              <a:buChar char="à"/>
            </a:pPr>
            <a:r>
              <a:rPr lang="en-IN" sz="1500" dirty="0">
                <a:sym typeface="Wingdings" panose="05000000000000000000" pitchFamily="2" charset="2"/>
              </a:rPr>
              <a:t>When ever we try helm install, then helm client will send the </a:t>
            </a:r>
            <a:r>
              <a:rPr lang="en-IN" sz="1500" dirty="0" err="1">
                <a:sym typeface="Wingdings" panose="05000000000000000000" pitchFamily="2" charset="2"/>
              </a:rPr>
              <a:t>ymls</a:t>
            </a:r>
            <a:r>
              <a:rPr lang="en-IN" sz="1500" dirty="0">
                <a:sym typeface="Wingdings" panose="05000000000000000000" pitchFamily="2" charset="2"/>
              </a:rPr>
              <a:t> to the tiller, then till will do the deployment in the AKS.</a:t>
            </a: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r>
              <a:rPr lang="en-IN" sz="1500" dirty="0">
                <a:sym typeface="Wingdings" panose="05000000000000000000" pitchFamily="2" charset="2"/>
              </a:rPr>
              <a:t>In this architecture we have one valuable feature of helm that is release management.  </a:t>
            </a:r>
          </a:p>
          <a:p>
            <a:pPr>
              <a:buFont typeface="Wingdings" panose="05000000000000000000" pitchFamily="2" charset="2"/>
              <a:buChar char="à"/>
            </a:pPr>
            <a:r>
              <a:rPr lang="en-IN" sz="1500" dirty="0">
                <a:sym typeface="Wingdings" panose="05000000000000000000" pitchFamily="2" charset="2"/>
              </a:rPr>
              <a:t>When ever we do the deployment then </a:t>
            </a:r>
            <a:r>
              <a:rPr lang="en-IN" sz="1500" dirty="0" err="1">
                <a:sym typeface="Wingdings" panose="05000000000000000000" pitchFamily="2" charset="2"/>
              </a:rPr>
              <a:t>tillar</a:t>
            </a:r>
            <a:r>
              <a:rPr lang="en-IN" sz="1500" dirty="0">
                <a:sym typeface="Wingdings" panose="05000000000000000000" pitchFamily="2" charset="2"/>
              </a:rPr>
              <a:t> stores the </a:t>
            </a:r>
            <a:r>
              <a:rPr lang="en-IN" sz="1500" dirty="0" err="1">
                <a:sym typeface="Wingdings" panose="05000000000000000000" pitchFamily="2" charset="2"/>
              </a:rPr>
              <a:t>ymls</a:t>
            </a:r>
            <a:r>
              <a:rPr lang="en-IN" sz="1500" dirty="0">
                <a:sym typeface="Wingdings" panose="05000000000000000000" pitchFamily="2" charset="2"/>
              </a:rPr>
              <a:t> for future references. And also for each execution of charts </a:t>
            </a:r>
            <a:r>
              <a:rPr lang="en-IN" sz="1500" dirty="0" err="1">
                <a:sym typeface="Wingdings" panose="05000000000000000000" pitchFamily="2" charset="2"/>
              </a:rPr>
              <a:t>tillar</a:t>
            </a:r>
            <a:r>
              <a:rPr lang="en-IN" sz="1500" dirty="0">
                <a:sym typeface="Wingdings" panose="05000000000000000000" pitchFamily="2" charset="2"/>
              </a:rPr>
              <a:t> will make one revision same like deployment in the AKS. </a:t>
            </a:r>
          </a:p>
          <a:p>
            <a:pPr>
              <a:buFont typeface="Wingdings" panose="05000000000000000000" pitchFamily="2" charset="2"/>
              <a:buChar char="à"/>
            </a:pPr>
            <a:r>
              <a:rPr lang="en-IN" sz="1500" dirty="0">
                <a:sym typeface="Wingdings" panose="05000000000000000000" pitchFamily="2" charset="2"/>
              </a:rPr>
              <a:t>For example if any of the helm request failed we can always go back to the previous version by typing command called [rolled back to revision number]</a:t>
            </a:r>
          </a:p>
          <a:p>
            <a:pPr>
              <a:buFont typeface="Wingdings" panose="05000000000000000000" pitchFamily="2" charset="2"/>
              <a:buChar char="à"/>
            </a:pPr>
            <a:r>
              <a:rPr lang="en-IN" sz="1500" dirty="0">
                <a:sym typeface="Wingdings" panose="05000000000000000000" pitchFamily="2" charset="2"/>
              </a:rPr>
              <a:t>But the problem here is helm is external entity, this is able update, delete, create deployments. This is big issue from security prospective. So helm removed the release management in their version 3. So we won’t see release management in helm 3.</a:t>
            </a:r>
          </a:p>
        </p:txBody>
      </p:sp>
      <p:pic>
        <p:nvPicPr>
          <p:cNvPr id="4" name="Picture 3">
            <a:extLst>
              <a:ext uri="{FF2B5EF4-FFF2-40B4-BE49-F238E27FC236}">
                <a16:creationId xmlns:a16="http://schemas.microsoft.com/office/drawing/2014/main" id="{AB6CA029-9806-4FBC-8195-136DAE233EE9}"/>
              </a:ext>
            </a:extLst>
          </p:cNvPr>
          <p:cNvPicPr>
            <a:picLocks noChangeAspect="1"/>
          </p:cNvPicPr>
          <p:nvPr/>
        </p:nvPicPr>
        <p:blipFill>
          <a:blip r:embed="rId2"/>
          <a:stretch>
            <a:fillRect/>
          </a:stretch>
        </p:blipFill>
        <p:spPr>
          <a:xfrm>
            <a:off x="355107" y="2050741"/>
            <a:ext cx="4731798" cy="2095131"/>
          </a:xfrm>
          <a:prstGeom prst="rect">
            <a:avLst/>
          </a:prstGeom>
        </p:spPr>
      </p:pic>
      <p:pic>
        <p:nvPicPr>
          <p:cNvPr id="6" name="Picture 5">
            <a:extLst>
              <a:ext uri="{FF2B5EF4-FFF2-40B4-BE49-F238E27FC236}">
                <a16:creationId xmlns:a16="http://schemas.microsoft.com/office/drawing/2014/main" id="{191F3631-96FE-4877-8010-42E731B06697}"/>
              </a:ext>
            </a:extLst>
          </p:cNvPr>
          <p:cNvPicPr>
            <a:picLocks noChangeAspect="1"/>
          </p:cNvPicPr>
          <p:nvPr/>
        </p:nvPicPr>
        <p:blipFill>
          <a:blip r:embed="rId3"/>
          <a:stretch>
            <a:fillRect/>
          </a:stretch>
        </p:blipFill>
        <p:spPr>
          <a:xfrm>
            <a:off x="6001304" y="1873188"/>
            <a:ext cx="5482747" cy="2617756"/>
          </a:xfrm>
          <a:prstGeom prst="rect">
            <a:avLst/>
          </a:prstGeom>
        </p:spPr>
      </p:pic>
    </p:spTree>
    <p:extLst>
      <p:ext uri="{BB962C8B-B14F-4D97-AF65-F5344CB8AC3E}">
        <p14:creationId xmlns:p14="http://schemas.microsoft.com/office/powerpoint/2010/main" val="269071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Install helm: </a:t>
            </a:r>
          </a:p>
          <a:p>
            <a:pPr marL="0" indent="0">
              <a:buNone/>
            </a:pPr>
            <a:r>
              <a:rPr lang="en-IN" sz="1500" dirty="0">
                <a:hlinkClick r:id="rId2"/>
              </a:rPr>
              <a:t>https://helm.sh/docs/intro/install/</a:t>
            </a:r>
            <a:endParaRPr lang="en-IN" sz="1500" dirty="0"/>
          </a:p>
          <a:p>
            <a:pPr marL="0" indent="0">
              <a:buNone/>
            </a:pPr>
            <a:r>
              <a:rPr lang="en-IN" sz="1500" dirty="0"/>
              <a:t>Commands:</a:t>
            </a:r>
          </a:p>
          <a:p>
            <a:pPr marL="0" indent="0">
              <a:buNone/>
            </a:pPr>
            <a:r>
              <a:rPr lang="en-IN" sz="1500" dirty="0"/>
              <a:t>Helm version </a:t>
            </a:r>
          </a:p>
          <a:p>
            <a:pPr marL="0" indent="0">
              <a:buNone/>
            </a:pPr>
            <a:r>
              <a:rPr lang="en-IN" sz="1500" dirty="0"/>
              <a:t>Helm search repo</a:t>
            </a:r>
          </a:p>
          <a:p>
            <a:pPr marL="0" indent="0">
              <a:buNone/>
            </a:pPr>
            <a:r>
              <a:rPr lang="en-IN" sz="1500" dirty="0"/>
              <a:t>Helm search repo </a:t>
            </a:r>
            <a:r>
              <a:rPr lang="en-IN" sz="1500" dirty="0" err="1"/>
              <a:t>wordpress</a:t>
            </a:r>
            <a:endParaRPr lang="en-IN" sz="1500" dirty="0"/>
          </a:p>
          <a:p>
            <a:pPr marL="0" indent="0">
              <a:buNone/>
            </a:pPr>
            <a:r>
              <a:rPr lang="en-IN" sz="1500" dirty="0"/>
              <a:t>Helm search repo </a:t>
            </a:r>
            <a:r>
              <a:rPr lang="en-IN" sz="1500" dirty="0" err="1"/>
              <a:t>nginx</a:t>
            </a:r>
            <a:endParaRPr lang="en-IN" sz="1500" dirty="0"/>
          </a:p>
          <a:p>
            <a:pPr marL="0" indent="0">
              <a:buNone/>
            </a:pPr>
            <a:r>
              <a:rPr lang="en-IN" sz="1500" dirty="0"/>
              <a:t>Helm search hub </a:t>
            </a:r>
            <a:r>
              <a:rPr lang="en-IN" sz="1500" dirty="0" err="1"/>
              <a:t>nginx</a:t>
            </a:r>
            <a:endParaRPr lang="en-IN" sz="1500" dirty="0"/>
          </a:p>
          <a:p>
            <a:pPr>
              <a:buFont typeface="Wingdings" panose="05000000000000000000" pitchFamily="2" charset="2"/>
              <a:buChar char="à"/>
            </a:pPr>
            <a:r>
              <a:rPr lang="en-IN" sz="1500" dirty="0">
                <a:sym typeface="Wingdings" panose="05000000000000000000" pitchFamily="2" charset="2"/>
              </a:rPr>
              <a:t>Helm hub  click on charts  click on that</a:t>
            </a:r>
          </a:p>
          <a:p>
            <a:pPr marL="0" indent="0">
              <a:buNone/>
            </a:pPr>
            <a:r>
              <a:rPr lang="en-IN" sz="1500" dirty="0"/>
              <a:t>helm repo add </a:t>
            </a:r>
            <a:r>
              <a:rPr lang="en-IN" sz="1500" dirty="0" err="1"/>
              <a:t>bitnami</a:t>
            </a:r>
            <a:r>
              <a:rPr lang="en-IN" sz="1500" dirty="0"/>
              <a:t> </a:t>
            </a:r>
            <a:r>
              <a:rPr lang="en-IN" sz="1500" dirty="0">
                <a:hlinkClick r:id="rId3"/>
              </a:rPr>
              <a:t>https://charts.bitnami.com/bitnami</a:t>
            </a:r>
            <a:endParaRPr lang="en-IN" sz="1500" dirty="0"/>
          </a:p>
          <a:p>
            <a:pPr marL="0" indent="0">
              <a:buNone/>
            </a:pPr>
            <a:r>
              <a:rPr lang="en-IN" sz="1500" dirty="0"/>
              <a:t>Helm search repo </a:t>
            </a:r>
            <a:r>
              <a:rPr lang="en-IN" sz="1500" dirty="0" err="1"/>
              <a:t>nginx</a:t>
            </a:r>
            <a:endParaRPr lang="en-IN" sz="1500" dirty="0"/>
          </a:p>
          <a:p>
            <a:pPr>
              <a:buFont typeface="Wingdings" panose="05000000000000000000" pitchFamily="2" charset="2"/>
              <a:buChar char="à"/>
            </a:pPr>
            <a:r>
              <a:rPr lang="en-IN" sz="1500" dirty="0">
                <a:sym typeface="Wingdings" panose="05000000000000000000" pitchFamily="2" charset="2"/>
              </a:rPr>
              <a:t>Now we can see the charts in local.</a:t>
            </a:r>
          </a:p>
          <a:p>
            <a:pPr>
              <a:buFont typeface="Wingdings" panose="05000000000000000000" pitchFamily="2" charset="2"/>
              <a:buChar char="à"/>
            </a:pPr>
            <a:r>
              <a:rPr lang="en-IN" sz="1500" dirty="0">
                <a:sym typeface="Wingdings" panose="05000000000000000000" pitchFamily="2" charset="2"/>
              </a:rPr>
              <a:t>For downloading we can use the following command.</a:t>
            </a:r>
          </a:p>
          <a:p>
            <a:pPr marL="0" indent="0">
              <a:buNone/>
            </a:pPr>
            <a:r>
              <a:rPr lang="en-IN" sz="1500" dirty="0">
                <a:sym typeface="Wingdings" panose="05000000000000000000" pitchFamily="2" charset="2"/>
              </a:rPr>
              <a:t>Helm pull &lt;</a:t>
            </a:r>
            <a:r>
              <a:rPr lang="en-IN" sz="1500" dirty="0" err="1">
                <a:sym typeface="Wingdings" panose="05000000000000000000" pitchFamily="2" charset="2"/>
              </a:rPr>
              <a:t>helmChartName</a:t>
            </a:r>
            <a:r>
              <a:rPr lang="en-IN" sz="1500" dirty="0">
                <a:sym typeface="Wingdings" panose="05000000000000000000" pitchFamily="2" charset="2"/>
              </a:rPr>
              <a:t>&gt; --</a:t>
            </a:r>
            <a:r>
              <a:rPr lang="en-IN" sz="1500" dirty="0" err="1">
                <a:sym typeface="Wingdings" panose="05000000000000000000" pitchFamily="2" charset="2"/>
              </a:rPr>
              <a:t>untar</a:t>
            </a:r>
            <a:r>
              <a:rPr lang="en-IN" sz="1500" dirty="0">
                <a:sym typeface="Wingdings" panose="05000000000000000000" pitchFamily="2" charset="2"/>
              </a:rPr>
              <a:t>=true </a:t>
            </a:r>
          </a:p>
          <a:p>
            <a:pPr marL="0" indent="0">
              <a:buNone/>
            </a:pPr>
            <a:r>
              <a:rPr lang="en-IN" sz="1500" dirty="0">
                <a:sym typeface="Wingdings" panose="05000000000000000000" pitchFamily="2" charset="2"/>
              </a:rPr>
              <a:t>Helm install &lt; name what we want&gt; &lt;</a:t>
            </a:r>
            <a:r>
              <a:rPr lang="en-IN" sz="1500" dirty="0" err="1">
                <a:sym typeface="Wingdings" panose="05000000000000000000" pitchFamily="2" charset="2"/>
              </a:rPr>
              <a:t>helmChartName</a:t>
            </a:r>
            <a:r>
              <a:rPr lang="en-IN" sz="1500" dirty="0">
                <a:sym typeface="Wingdings" panose="05000000000000000000" pitchFamily="2" charset="2"/>
              </a:rPr>
              <a:t>&gt; </a:t>
            </a:r>
            <a:endParaRPr lang="en-IN" sz="1500" dirty="0"/>
          </a:p>
        </p:txBody>
      </p:sp>
    </p:spTree>
    <p:extLst>
      <p:ext uri="{BB962C8B-B14F-4D97-AF65-F5344CB8AC3E}">
        <p14:creationId xmlns:p14="http://schemas.microsoft.com/office/powerpoint/2010/main" val="2883995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Creating the Helm charts: </a:t>
            </a:r>
          </a:p>
          <a:p>
            <a:pPr>
              <a:buFont typeface="Wingdings" panose="05000000000000000000" pitchFamily="2" charset="2"/>
              <a:buChar char="à"/>
            </a:pPr>
            <a:r>
              <a:rPr lang="en-IN" sz="1500" dirty="0">
                <a:sym typeface="Wingdings" panose="05000000000000000000" pitchFamily="2" charset="2"/>
              </a:rPr>
              <a:t>Create charts using </a:t>
            </a:r>
            <a:r>
              <a:rPr lang="en-IN" sz="1500" b="1" dirty="0">
                <a:sym typeface="Wingdings" panose="05000000000000000000" pitchFamily="2" charset="2"/>
              </a:rPr>
              <a:t>helm create</a:t>
            </a:r>
            <a:r>
              <a:rPr lang="en-IN" sz="1500" dirty="0">
                <a:sym typeface="Wingdings" panose="05000000000000000000" pitchFamily="2" charset="2"/>
              </a:rPr>
              <a:t> command. After this command we will get one folder structure.</a:t>
            </a:r>
          </a:p>
          <a:p>
            <a:pPr marL="0" indent="0">
              <a:buNone/>
            </a:pPr>
            <a:r>
              <a:rPr lang="en-IN" sz="1500" dirty="0">
                <a:sym typeface="Wingdings" panose="05000000000000000000" pitchFamily="2" charset="2"/>
              </a:rPr>
              <a:t>I) Template: this folder is important. Here only we will have all our </a:t>
            </a:r>
            <a:r>
              <a:rPr lang="en-IN" sz="1500" dirty="0" err="1">
                <a:sym typeface="Wingdings" panose="05000000000000000000" pitchFamily="2" charset="2"/>
              </a:rPr>
              <a:t>yml</a:t>
            </a:r>
            <a:r>
              <a:rPr lang="en-IN" sz="1500" dirty="0">
                <a:sym typeface="Wingdings" panose="05000000000000000000" pitchFamily="2" charset="2"/>
              </a:rPr>
              <a:t> files (or) Kubernetes objects will be there.</a:t>
            </a:r>
          </a:p>
          <a:p>
            <a:pPr marL="0" indent="0">
              <a:buNone/>
            </a:pPr>
            <a:r>
              <a:rPr lang="en-IN" sz="1500" dirty="0">
                <a:sym typeface="Wingdings" panose="05000000000000000000" pitchFamily="2" charset="2"/>
              </a:rPr>
              <a:t>Inside of it we will have.</a:t>
            </a:r>
          </a:p>
          <a:p>
            <a:pPr marL="342900" indent="-342900">
              <a:buAutoNum type="arabicParenR"/>
            </a:pPr>
            <a:r>
              <a:rPr lang="en-IN" sz="1500" dirty="0">
                <a:sym typeface="Wingdings" panose="05000000000000000000" pitchFamily="2" charset="2"/>
              </a:rPr>
              <a:t>Test: This is the folder available under the template folder. This is important, if any dependent application has to be run for making our current application up, then we use this test folder. Before running the helm chart first the helm will run the </a:t>
            </a:r>
            <a:r>
              <a:rPr lang="en-IN" sz="1500" dirty="0" err="1">
                <a:sym typeface="Wingdings" panose="05000000000000000000" pitchFamily="2" charset="2"/>
              </a:rPr>
              <a:t>ymls</a:t>
            </a:r>
            <a:r>
              <a:rPr lang="en-IN" sz="1500" dirty="0">
                <a:sym typeface="Wingdings" panose="05000000000000000000" pitchFamily="2" charset="2"/>
              </a:rPr>
              <a:t> which are under the test folder.</a:t>
            </a:r>
          </a:p>
          <a:p>
            <a:pPr marL="342900" indent="-342900">
              <a:buAutoNum type="arabicParenR"/>
            </a:pPr>
            <a:r>
              <a:rPr lang="en-IN" sz="1500" dirty="0">
                <a:sym typeface="Wingdings" panose="05000000000000000000" pitchFamily="2" charset="2"/>
              </a:rPr>
              <a:t> _</a:t>
            </a:r>
            <a:r>
              <a:rPr lang="en-IN" sz="1500" dirty="0" err="1">
                <a:sym typeface="Wingdings" panose="05000000000000000000" pitchFamily="2" charset="2"/>
              </a:rPr>
              <a:t>helper.tpl</a:t>
            </a:r>
            <a:r>
              <a:rPr lang="en-IN" sz="1500" dirty="0">
                <a:sym typeface="Wingdings" panose="05000000000000000000" pitchFamily="2" charset="2"/>
              </a:rPr>
              <a:t>: This is a kind of place where we write functions. </a:t>
            </a:r>
            <a:r>
              <a:rPr lang="en-IN" sz="1500" dirty="0" err="1">
                <a:sym typeface="Wingdings" panose="05000000000000000000" pitchFamily="2" charset="2"/>
              </a:rPr>
              <a:t>Eg</a:t>
            </a:r>
            <a:r>
              <a:rPr lang="en-IN" sz="1500" dirty="0">
                <a:sym typeface="Wingdings" panose="05000000000000000000" pitchFamily="2" charset="2"/>
              </a:rPr>
              <a:t>: repeated labels can be handled here. That we write here those labels and in </a:t>
            </a:r>
            <a:r>
              <a:rPr lang="en-IN" sz="1500" dirty="0" err="1">
                <a:sym typeface="Wingdings" panose="05000000000000000000" pitchFamily="2" charset="2"/>
              </a:rPr>
              <a:t>ymls</a:t>
            </a:r>
            <a:r>
              <a:rPr lang="en-IN" sz="1500" dirty="0">
                <a:sym typeface="Wingdings" panose="05000000000000000000" pitchFamily="2" charset="2"/>
              </a:rPr>
              <a:t> we simply call this functions. This helps minimise the repeated work also we can change the labels based on our requirement.</a:t>
            </a:r>
          </a:p>
          <a:p>
            <a:pPr marL="342900" indent="-342900">
              <a:buAutoNum type="arabicParenR"/>
            </a:pPr>
            <a:r>
              <a:rPr lang="en-IN" sz="1500" dirty="0">
                <a:sym typeface="Wingdings" panose="05000000000000000000" pitchFamily="2" charset="2"/>
              </a:rPr>
              <a:t>NOTES.txt: once we deploy the chart to Kubernetes the data inside of the NOTES.txt file will be seen at the console.</a:t>
            </a:r>
          </a:p>
          <a:p>
            <a:pPr marL="0" indent="0">
              <a:buNone/>
            </a:pPr>
            <a:r>
              <a:rPr lang="en-IN" sz="1500" dirty="0">
                <a:sym typeface="Wingdings" panose="05000000000000000000" pitchFamily="2" charset="2"/>
              </a:rPr>
              <a:t>II) .</a:t>
            </a:r>
            <a:r>
              <a:rPr lang="en-IN" sz="1500" dirty="0" err="1">
                <a:sym typeface="Wingdings" panose="05000000000000000000" pitchFamily="2" charset="2"/>
              </a:rPr>
              <a:t>helmignore</a:t>
            </a:r>
            <a:r>
              <a:rPr lang="en-IN" sz="1500" dirty="0">
                <a:sym typeface="Wingdings" panose="05000000000000000000" pitchFamily="2" charset="2"/>
              </a:rPr>
              <a:t>: This is similar to .</a:t>
            </a:r>
            <a:r>
              <a:rPr lang="en-IN" sz="1500" dirty="0" err="1">
                <a:sym typeface="Wingdings" panose="05000000000000000000" pitchFamily="2" charset="2"/>
              </a:rPr>
              <a:t>gitignore</a:t>
            </a:r>
            <a:r>
              <a:rPr lang="en-IN" sz="1500" dirty="0">
                <a:sym typeface="Wingdings" panose="05000000000000000000" pitchFamily="2" charset="2"/>
              </a:rPr>
              <a:t>.</a:t>
            </a:r>
          </a:p>
          <a:p>
            <a:pPr marL="0" indent="0">
              <a:buNone/>
            </a:pPr>
            <a:r>
              <a:rPr lang="en-IN" sz="1500" dirty="0">
                <a:sym typeface="Wingdings" panose="05000000000000000000" pitchFamily="2" charset="2"/>
              </a:rPr>
              <a:t>III) </a:t>
            </a:r>
            <a:r>
              <a:rPr lang="en-IN" sz="1500" dirty="0" err="1">
                <a:sym typeface="Wingdings" panose="05000000000000000000" pitchFamily="2" charset="2"/>
              </a:rPr>
              <a:t>Chart.yml</a:t>
            </a:r>
            <a:r>
              <a:rPr lang="en-IN" sz="1500" dirty="0">
                <a:sym typeface="Wingdings" panose="05000000000000000000" pitchFamily="2" charset="2"/>
              </a:rPr>
              <a:t>: This basically contains the metadata of our charts. Like name, description, type, </a:t>
            </a:r>
            <a:r>
              <a:rPr lang="en-IN" sz="1500" dirty="0" err="1">
                <a:sym typeface="Wingdings" panose="05000000000000000000" pitchFamily="2" charset="2"/>
              </a:rPr>
              <a:t>apiversion</a:t>
            </a:r>
            <a:r>
              <a:rPr lang="en-IN" sz="1500" dirty="0">
                <a:sym typeface="Wingdings" panose="05000000000000000000" pitchFamily="2" charset="2"/>
              </a:rPr>
              <a:t>, version.</a:t>
            </a:r>
          </a:p>
          <a:p>
            <a:pPr marL="0" indent="0">
              <a:buNone/>
            </a:pPr>
            <a:r>
              <a:rPr lang="en-IN" sz="1500" dirty="0">
                <a:sym typeface="Wingdings" panose="05000000000000000000" pitchFamily="2" charset="2"/>
              </a:rPr>
              <a:t>IV) </a:t>
            </a:r>
            <a:r>
              <a:rPr lang="en-IN" sz="1500" dirty="0" err="1">
                <a:sym typeface="Wingdings" panose="05000000000000000000" pitchFamily="2" charset="2"/>
              </a:rPr>
              <a:t>Values.yml</a:t>
            </a:r>
            <a:r>
              <a:rPr lang="en-IN" sz="1500" dirty="0">
                <a:sym typeface="Wingdings" panose="05000000000000000000" pitchFamily="2" charset="2"/>
              </a:rPr>
              <a:t>: All the values of the template directory will be present here.</a:t>
            </a:r>
          </a:p>
          <a:p>
            <a:pPr marL="0" indent="0">
              <a:buNone/>
            </a:pPr>
            <a:r>
              <a:rPr lang="en-IN" sz="1500" b="1" dirty="0">
                <a:sym typeface="Wingdings" panose="05000000000000000000" pitchFamily="2" charset="2"/>
              </a:rPr>
              <a:t>Helm lint</a:t>
            </a:r>
            <a:r>
              <a:rPr lang="en-IN" sz="1500" dirty="0">
                <a:sym typeface="Wingdings" panose="05000000000000000000" pitchFamily="2" charset="2"/>
              </a:rPr>
              <a:t>: this will check our charts are proper or not. Command is </a:t>
            </a:r>
            <a:r>
              <a:rPr lang="en-IN" sz="1500" b="1" dirty="0">
                <a:sym typeface="Wingdings" panose="05000000000000000000" pitchFamily="2" charset="2"/>
              </a:rPr>
              <a:t>helm lint ./&lt;</a:t>
            </a:r>
            <a:r>
              <a:rPr lang="en-IN" sz="1500" b="1" dirty="0" err="1">
                <a:sym typeface="Wingdings" panose="05000000000000000000" pitchFamily="2" charset="2"/>
              </a:rPr>
              <a:t>directoryName</a:t>
            </a:r>
            <a:r>
              <a:rPr lang="en-IN" sz="1500" b="1" dirty="0">
                <a:sym typeface="Wingdings" panose="05000000000000000000" pitchFamily="2" charset="2"/>
              </a:rPr>
              <a:t>&gt;</a:t>
            </a:r>
          </a:p>
          <a:p>
            <a:pPr marL="0" indent="0">
              <a:buNone/>
            </a:pPr>
            <a:r>
              <a:rPr lang="en-IN" sz="1500" b="1" dirty="0">
                <a:sym typeface="Wingdings" panose="05000000000000000000" pitchFamily="2" charset="2"/>
              </a:rPr>
              <a:t>Helm commands</a:t>
            </a:r>
            <a:r>
              <a:rPr lang="en-IN" sz="1500" dirty="0">
                <a:sym typeface="Wingdings" panose="05000000000000000000" pitchFamily="2" charset="2"/>
              </a:rPr>
              <a:t>:</a:t>
            </a:r>
          </a:p>
          <a:p>
            <a:pPr marL="342900" indent="-342900">
              <a:buAutoNum type="arabicParenR"/>
            </a:pPr>
            <a:r>
              <a:rPr lang="en-IN" sz="1500" dirty="0">
                <a:sym typeface="Wingdings" panose="05000000000000000000" pitchFamily="2" charset="2"/>
              </a:rPr>
              <a:t>helm completion: This command generates auto completion scripts. This gives us a shell script, and we can make our shortcuts for my helm.</a:t>
            </a:r>
          </a:p>
          <a:p>
            <a:pPr marL="342900" indent="-342900">
              <a:buAutoNum type="arabicParenR"/>
            </a:pPr>
            <a:r>
              <a:rPr lang="en-IN" sz="1500" dirty="0">
                <a:sym typeface="Wingdings" panose="05000000000000000000" pitchFamily="2" charset="2"/>
              </a:rPr>
              <a:t>Create: This create the chart. If we create helm chart with same name in same folder, the helm just overwrite the existing charts.</a:t>
            </a:r>
          </a:p>
          <a:p>
            <a:pPr marL="342900" indent="-342900">
              <a:buAutoNum type="arabicParenR"/>
            </a:pPr>
            <a:r>
              <a:rPr lang="en-IN" sz="1500" dirty="0">
                <a:sym typeface="Wingdings" panose="05000000000000000000" pitchFamily="2" charset="2"/>
              </a:rPr>
              <a:t>Dependency: used to manage the dependencies in helm. </a:t>
            </a:r>
            <a:r>
              <a:rPr lang="en-IN" sz="1500" dirty="0" err="1">
                <a:sym typeface="Wingdings" panose="05000000000000000000" pitchFamily="2" charset="2"/>
              </a:rPr>
              <a:t>Eg</a:t>
            </a:r>
            <a:r>
              <a:rPr lang="en-IN" sz="1500" dirty="0">
                <a:sym typeface="Wingdings" panose="05000000000000000000" pitchFamily="2" charset="2"/>
              </a:rPr>
              <a:t>: my charts have a dependency on key </a:t>
            </a:r>
            <a:r>
              <a:rPr lang="en-IN" sz="1500" dirty="0" err="1">
                <a:sym typeface="Wingdings" panose="05000000000000000000" pitchFamily="2" charset="2"/>
              </a:rPr>
              <a:t>valut</a:t>
            </a:r>
            <a:r>
              <a:rPr lang="en-IN" sz="1500" dirty="0">
                <a:sym typeface="Wingdings" panose="05000000000000000000" pitchFamily="2" charset="2"/>
              </a:rPr>
              <a:t>, so that can be updated in charts directory. Actually all the </a:t>
            </a:r>
            <a:r>
              <a:rPr lang="en-IN" sz="1500" dirty="0" err="1">
                <a:sym typeface="Wingdings" panose="05000000000000000000" pitchFamily="2" charset="2"/>
              </a:rPr>
              <a:t>depencies</a:t>
            </a:r>
            <a:r>
              <a:rPr lang="en-IN" sz="1500" dirty="0">
                <a:sym typeface="Wingdings" panose="05000000000000000000" pitchFamily="2" charset="2"/>
              </a:rPr>
              <a:t> will be written in the </a:t>
            </a:r>
            <a:r>
              <a:rPr lang="en-IN" sz="1500" dirty="0" err="1">
                <a:sym typeface="Wingdings" panose="05000000000000000000" pitchFamily="2" charset="2"/>
              </a:rPr>
              <a:t>charts.yml</a:t>
            </a:r>
            <a:r>
              <a:rPr lang="en-IN" sz="1500" dirty="0">
                <a:sym typeface="Wingdings" panose="05000000000000000000" pitchFamily="2" charset="2"/>
              </a:rPr>
              <a:t>, then at the time of run (chart installation), all the dependencies will come to the charts directory. And also will create one file called </a:t>
            </a:r>
            <a:r>
              <a:rPr lang="en-IN" sz="1500" dirty="0" err="1">
                <a:sym typeface="Wingdings" panose="05000000000000000000" pitchFamily="2" charset="2"/>
              </a:rPr>
              <a:t>Chart.lock</a:t>
            </a:r>
            <a:r>
              <a:rPr lang="en-IN" sz="1500" dirty="0">
                <a:sym typeface="Wingdings" panose="05000000000000000000" pitchFamily="2" charset="2"/>
              </a:rPr>
              <a:t>. And that </a:t>
            </a:r>
            <a:r>
              <a:rPr lang="en-IN" sz="1500" dirty="0" err="1">
                <a:sym typeface="Wingdings" panose="05000000000000000000" pitchFamily="2" charset="2"/>
              </a:rPr>
              <a:t>chart.lock</a:t>
            </a:r>
            <a:r>
              <a:rPr lang="en-IN" sz="1500" dirty="0">
                <a:sym typeface="Wingdings" panose="05000000000000000000" pitchFamily="2" charset="2"/>
              </a:rPr>
              <a:t> file contains the dependency information.</a:t>
            </a:r>
          </a:p>
          <a:p>
            <a:pPr marL="0" indent="0">
              <a:buNone/>
            </a:pPr>
            <a:r>
              <a:rPr lang="en-IN" sz="1500" dirty="0" err="1">
                <a:sym typeface="Wingdings" panose="05000000000000000000" pitchFamily="2" charset="2"/>
              </a:rPr>
              <a:t>Similartly</a:t>
            </a:r>
            <a:r>
              <a:rPr lang="en-IN" sz="1500" dirty="0">
                <a:sym typeface="Wingdings" panose="05000000000000000000" pitchFamily="2" charset="2"/>
              </a:rPr>
              <a:t> add some other dependencies and test them.</a:t>
            </a:r>
          </a:p>
        </p:txBody>
      </p:sp>
    </p:spTree>
    <p:extLst>
      <p:ext uri="{BB962C8B-B14F-4D97-AF65-F5344CB8AC3E}">
        <p14:creationId xmlns:p14="http://schemas.microsoft.com/office/powerpoint/2010/main" val="2022793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Env: Basically </a:t>
            </a:r>
            <a:r>
              <a:rPr lang="en-IN" sz="1500" dirty="0" err="1"/>
              <a:t>aUsed</a:t>
            </a:r>
            <a:r>
              <a:rPr lang="en-IN" sz="1500" dirty="0"/>
              <a:t> to download the extended information </a:t>
            </a:r>
            <a:r>
              <a:rPr lang="en-IN" sz="1500" dirty="0" err="1"/>
              <a:t>vailable</a:t>
            </a:r>
            <a:r>
              <a:rPr lang="en-IN" sz="1500" dirty="0"/>
              <a:t> for helm client environment information.</a:t>
            </a:r>
          </a:p>
          <a:p>
            <a:pPr marL="0" indent="0">
              <a:buNone/>
            </a:pPr>
            <a:r>
              <a:rPr lang="en-IN" sz="1500" dirty="0"/>
              <a:t>Get: of named releases.</a:t>
            </a:r>
          </a:p>
          <a:p>
            <a:pPr marL="0" indent="0">
              <a:buNone/>
            </a:pPr>
            <a:r>
              <a:rPr lang="en-IN" sz="1500" dirty="0"/>
              <a:t>Install:</a:t>
            </a:r>
          </a:p>
          <a:p>
            <a:pPr marL="0" indent="0">
              <a:buNone/>
            </a:pPr>
            <a:r>
              <a:rPr lang="en-IN" sz="1500" dirty="0"/>
              <a:t>Package: </a:t>
            </a:r>
          </a:p>
          <a:p>
            <a:pPr marL="0" indent="0">
              <a:buNone/>
            </a:pPr>
            <a:r>
              <a:rPr lang="en-IN" sz="1500" dirty="0"/>
              <a:t>Pull: it is basically to pull the chart.</a:t>
            </a:r>
          </a:p>
          <a:p>
            <a:pPr marL="0" indent="0">
              <a:buNone/>
            </a:pPr>
            <a:r>
              <a:rPr lang="en-IN" sz="1500" dirty="0"/>
              <a:t>Helm repo: Through which we can add a repos. Then we can use the same. Once we added the repository local. We can directly install it using helm install command. The repository it will to local name of the same.</a:t>
            </a:r>
          </a:p>
          <a:p>
            <a:pPr marL="0" indent="0">
              <a:buNone/>
            </a:pPr>
            <a:r>
              <a:rPr lang="en-IN" sz="1500" dirty="0" err="1"/>
              <a:t>Eg</a:t>
            </a:r>
            <a:r>
              <a:rPr lang="en-IN" sz="1500" dirty="0"/>
              <a:t>: </a:t>
            </a:r>
            <a:r>
              <a:rPr lang="en-US" sz="1500" dirty="0"/>
              <a:t>helm install </a:t>
            </a:r>
            <a:r>
              <a:rPr lang="en-US" sz="1500" dirty="0">
                <a:highlight>
                  <a:srgbClr val="FFFF00"/>
                </a:highlight>
              </a:rPr>
              <a:t>my-</a:t>
            </a:r>
            <a:r>
              <a:rPr lang="en-US" sz="1500" dirty="0" err="1">
                <a:highlight>
                  <a:srgbClr val="FFFF00"/>
                </a:highlight>
              </a:rPr>
              <a:t>kube</a:t>
            </a:r>
            <a:r>
              <a:rPr lang="en-US" sz="1500" dirty="0">
                <a:highlight>
                  <a:srgbClr val="FFFF00"/>
                </a:highlight>
              </a:rPr>
              <a:t>-</a:t>
            </a:r>
            <a:r>
              <a:rPr lang="en-US" sz="1500" dirty="0" err="1">
                <a:highlight>
                  <a:srgbClr val="FFFF00"/>
                </a:highlight>
              </a:rPr>
              <a:t>prometheus</a:t>
            </a:r>
            <a:r>
              <a:rPr lang="en-US" sz="1500" dirty="0">
                <a:highlight>
                  <a:srgbClr val="FFFF00"/>
                </a:highlight>
              </a:rPr>
              <a:t>-stack</a:t>
            </a:r>
            <a:r>
              <a:rPr lang="en-US" sz="1500" dirty="0"/>
              <a:t> </a:t>
            </a:r>
            <a:r>
              <a:rPr lang="en-US" sz="1500" dirty="0" err="1">
                <a:highlight>
                  <a:srgbClr val="C0C0C0"/>
                </a:highlight>
              </a:rPr>
              <a:t>prometheus</a:t>
            </a:r>
            <a:r>
              <a:rPr lang="en-US" sz="1500" dirty="0">
                <a:highlight>
                  <a:srgbClr val="C0C0C0"/>
                </a:highlight>
              </a:rPr>
              <a:t>-community</a:t>
            </a:r>
            <a:r>
              <a:rPr lang="en-US" sz="1500" dirty="0"/>
              <a:t>/</a:t>
            </a:r>
            <a:r>
              <a:rPr lang="en-US" sz="1500" dirty="0" err="1">
                <a:highlight>
                  <a:srgbClr val="00FFFF"/>
                </a:highlight>
              </a:rPr>
              <a:t>kube</a:t>
            </a:r>
            <a:r>
              <a:rPr lang="en-US" sz="1500" dirty="0">
                <a:highlight>
                  <a:srgbClr val="00FFFF"/>
                </a:highlight>
              </a:rPr>
              <a:t>-</a:t>
            </a:r>
            <a:r>
              <a:rPr lang="en-US" sz="1500" dirty="0" err="1">
                <a:highlight>
                  <a:srgbClr val="00FFFF"/>
                </a:highlight>
              </a:rPr>
              <a:t>prometheus</a:t>
            </a:r>
            <a:r>
              <a:rPr lang="en-US" sz="1500" dirty="0">
                <a:highlight>
                  <a:srgbClr val="00FFFF"/>
                </a:highlight>
              </a:rPr>
              <a:t>-stack</a:t>
            </a:r>
            <a:r>
              <a:rPr lang="en-US" sz="1500" dirty="0"/>
              <a:t> --version </a:t>
            </a:r>
            <a:r>
              <a:rPr lang="en-US" sz="1500" dirty="0">
                <a:highlight>
                  <a:srgbClr val="FF0000"/>
                </a:highlight>
              </a:rPr>
              <a:t>19.1.0</a:t>
            </a:r>
          </a:p>
          <a:p>
            <a:pPr marL="0" indent="0">
              <a:buNone/>
            </a:pPr>
            <a:endParaRPr lang="en-US" sz="1500" dirty="0">
              <a:highlight>
                <a:srgbClr val="FF0000"/>
              </a:highlight>
            </a:endParaRPr>
          </a:p>
          <a:p>
            <a:pPr marL="0" indent="0">
              <a:buNone/>
            </a:pPr>
            <a:endParaRPr lang="en-US" sz="1500" dirty="0">
              <a:highlight>
                <a:srgbClr val="FF0000"/>
              </a:highlight>
            </a:endParaRPr>
          </a:p>
          <a:p>
            <a:pPr marL="0" indent="0">
              <a:buNone/>
            </a:pPr>
            <a:endParaRPr lang="en-US" sz="1500" dirty="0">
              <a:highlight>
                <a:srgbClr val="FF0000"/>
              </a:highlight>
            </a:endParaRPr>
          </a:p>
          <a:p>
            <a:pPr marL="0" indent="0">
              <a:buNone/>
            </a:pPr>
            <a:endParaRPr lang="en-US" sz="1500" dirty="0">
              <a:highlight>
                <a:srgbClr val="FF0000"/>
              </a:highlight>
            </a:endParaRPr>
          </a:p>
          <a:p>
            <a:pPr marL="0" indent="0">
              <a:buNone/>
            </a:pPr>
            <a:endParaRPr lang="en-US" sz="1500" dirty="0">
              <a:highlight>
                <a:srgbClr val="FF0000"/>
              </a:highlight>
            </a:endParaRPr>
          </a:p>
          <a:p>
            <a:pPr marL="0" indent="0">
              <a:buNone/>
            </a:pPr>
            <a:endParaRPr lang="en-US" sz="1500" dirty="0">
              <a:highlight>
                <a:srgbClr val="FF0000"/>
              </a:highlight>
            </a:endParaRPr>
          </a:p>
          <a:p>
            <a:pPr marL="0" indent="0">
              <a:buNone/>
            </a:pPr>
            <a:endParaRPr lang="en-US" sz="1500" dirty="0">
              <a:highlight>
                <a:srgbClr val="FF0000"/>
              </a:highlight>
            </a:endParaRPr>
          </a:p>
          <a:p>
            <a:pPr marL="0" indent="0">
              <a:buNone/>
            </a:pPr>
            <a:r>
              <a:rPr lang="en-US" sz="1500" dirty="0"/>
              <a:t>Show: Basically shows the information about the charts.</a:t>
            </a:r>
          </a:p>
          <a:p>
            <a:pPr marL="0" indent="0">
              <a:buNone/>
            </a:pPr>
            <a:r>
              <a:rPr lang="en-US" sz="1500" dirty="0"/>
              <a:t>Status: shows the status of the named releases.</a:t>
            </a:r>
          </a:p>
          <a:p>
            <a:pPr marL="0" indent="0">
              <a:buNone/>
            </a:pPr>
            <a:endParaRPr lang="en-US" sz="1500" dirty="0"/>
          </a:p>
          <a:p>
            <a:pPr marL="0" indent="0">
              <a:buNone/>
            </a:pPr>
            <a:endParaRPr lang="en-US" sz="1500" dirty="0">
              <a:highlight>
                <a:srgbClr val="FF0000"/>
              </a:highlight>
            </a:endParaRPr>
          </a:p>
          <a:p>
            <a:pPr marL="0" indent="0">
              <a:buNone/>
            </a:pPr>
            <a:endParaRPr lang="en-US" sz="1500" dirty="0">
              <a:highlight>
                <a:srgbClr val="FF0000"/>
              </a:highlight>
            </a:endParaRPr>
          </a:p>
          <a:p>
            <a:pPr marL="0" indent="0">
              <a:buNone/>
            </a:pPr>
            <a:endParaRPr lang="en-US" sz="1500" dirty="0">
              <a:highlight>
                <a:srgbClr val="FF0000"/>
              </a:highlight>
            </a:endParaRPr>
          </a:p>
          <a:p>
            <a:pPr marL="0" indent="0">
              <a:buNone/>
            </a:pPr>
            <a:endParaRPr lang="en-US" sz="1500" dirty="0">
              <a:highlight>
                <a:srgbClr val="FF0000"/>
              </a:highlight>
            </a:endParaRPr>
          </a:p>
          <a:p>
            <a:pPr marL="0" indent="0">
              <a:buNone/>
            </a:pPr>
            <a:endParaRPr lang="en-US" sz="1500" dirty="0">
              <a:highlight>
                <a:srgbClr val="FF0000"/>
              </a:highlight>
            </a:endParaRPr>
          </a:p>
          <a:p>
            <a:pPr marL="0" indent="0">
              <a:buNone/>
            </a:pPr>
            <a:endParaRPr lang="en-IN" sz="1500" dirty="0">
              <a:highlight>
                <a:srgbClr val="FF0000"/>
              </a:highlight>
            </a:endParaRPr>
          </a:p>
        </p:txBody>
      </p:sp>
      <p:pic>
        <p:nvPicPr>
          <p:cNvPr id="4" name="Picture 3">
            <a:extLst>
              <a:ext uri="{FF2B5EF4-FFF2-40B4-BE49-F238E27FC236}">
                <a16:creationId xmlns:a16="http://schemas.microsoft.com/office/drawing/2014/main" id="{429E8593-1383-499C-A6EA-0CDEBE8A135A}"/>
              </a:ext>
            </a:extLst>
          </p:cNvPr>
          <p:cNvPicPr>
            <a:picLocks noChangeAspect="1"/>
          </p:cNvPicPr>
          <p:nvPr/>
        </p:nvPicPr>
        <p:blipFill>
          <a:blip r:embed="rId2"/>
          <a:stretch>
            <a:fillRect/>
          </a:stretch>
        </p:blipFill>
        <p:spPr>
          <a:xfrm>
            <a:off x="570899" y="2862124"/>
            <a:ext cx="10239375" cy="1790700"/>
          </a:xfrm>
          <a:prstGeom prst="rect">
            <a:avLst/>
          </a:prstGeom>
        </p:spPr>
      </p:pic>
    </p:spTree>
    <p:extLst>
      <p:ext uri="{BB962C8B-B14F-4D97-AF65-F5344CB8AC3E}">
        <p14:creationId xmlns:p14="http://schemas.microsoft.com/office/powerpoint/2010/main" val="2863362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2D258C-906B-45C1-9BDE-EFEC864CC0F7}"/>
              </a:ext>
            </a:extLst>
          </p:cNvPr>
          <p:cNvSpPr>
            <a:spLocks noGrp="1"/>
          </p:cNvSpPr>
          <p:nvPr>
            <p:ph idx="1"/>
          </p:nvPr>
        </p:nvSpPr>
        <p:spPr>
          <a:xfrm>
            <a:off x="363983" y="186431"/>
            <a:ext cx="11558727" cy="6454066"/>
          </a:xfrm>
        </p:spPr>
        <p:txBody>
          <a:bodyPr>
            <a:normAutofit/>
          </a:bodyPr>
          <a:lstStyle/>
          <a:p>
            <a:pPr marL="0" indent="0">
              <a:buNone/>
            </a:pPr>
            <a:r>
              <a:rPr lang="en-IN" sz="1500" dirty="0"/>
              <a:t>Replica Set: How many pods or application you want to run on the AKS cluster. That we do using </a:t>
            </a:r>
            <a:r>
              <a:rPr lang="en-IN" sz="1500" dirty="0" err="1"/>
              <a:t>yml</a:t>
            </a:r>
            <a:r>
              <a:rPr lang="en-IN" sz="1500" dirty="0"/>
              <a:t> files. Each pods contains containers.</a:t>
            </a:r>
          </a:p>
          <a:p>
            <a:pPr>
              <a:lnSpc>
                <a:spcPct val="100000"/>
              </a:lnSpc>
              <a:buFont typeface="Wingdings" panose="05000000000000000000" pitchFamily="2" charset="2"/>
              <a:buChar char="à"/>
            </a:pPr>
            <a:r>
              <a:rPr lang="en-IN" sz="1300" dirty="0">
                <a:sym typeface="Wingdings" panose="05000000000000000000" pitchFamily="2" charset="2"/>
              </a:rPr>
              <a:t>Each pod occupies a private IP from the cluster. </a:t>
            </a:r>
          </a:p>
          <a:p>
            <a:pPr>
              <a:lnSpc>
                <a:spcPct val="100000"/>
              </a:lnSpc>
              <a:buFont typeface="Wingdings" panose="05000000000000000000" pitchFamily="2" charset="2"/>
              <a:buChar char="à"/>
            </a:pPr>
            <a:r>
              <a:rPr lang="en-IN" sz="1300" dirty="0">
                <a:sym typeface="Wingdings" panose="05000000000000000000" pitchFamily="2" charset="2"/>
              </a:rPr>
              <a:t>Each node in AKS occupies 30 IP Addresses. That means each node of the cluster can spin up </a:t>
            </a:r>
            <a:r>
              <a:rPr lang="en-IN" sz="1300" dirty="0" err="1">
                <a:sym typeface="Wingdings" panose="05000000000000000000" pitchFamily="2" charset="2"/>
              </a:rPr>
              <a:t>upto</a:t>
            </a:r>
            <a:r>
              <a:rPr lang="en-IN" sz="1300" dirty="0">
                <a:sym typeface="Wingdings" panose="05000000000000000000" pitchFamily="2" charset="2"/>
              </a:rPr>
              <a:t> 30 pods. And again out of 30 will have some common </a:t>
            </a:r>
            <a:r>
              <a:rPr lang="en-IN" sz="1300" dirty="0" err="1">
                <a:sym typeface="Wingdings" panose="05000000000000000000" pitchFamily="2" charset="2"/>
              </a:rPr>
              <a:t>ip</a:t>
            </a:r>
            <a:r>
              <a:rPr lang="en-IN" sz="1300" dirty="0">
                <a:sym typeface="Wingdings" panose="05000000000000000000" pitchFamily="2" charset="2"/>
              </a:rPr>
              <a:t> address has to be there.</a:t>
            </a:r>
          </a:p>
          <a:p>
            <a:pPr marL="0" indent="0">
              <a:lnSpc>
                <a:spcPct val="100000"/>
              </a:lnSpc>
              <a:buNone/>
            </a:pPr>
            <a:r>
              <a:rPr lang="en-IN" sz="1300" dirty="0">
                <a:sym typeface="Wingdings" panose="05000000000000000000" pitchFamily="2" charset="2"/>
              </a:rPr>
              <a:t>Service: Using service we communicate to the pods/application.</a:t>
            </a:r>
          </a:p>
          <a:p>
            <a:pPr>
              <a:lnSpc>
                <a:spcPct val="100000"/>
              </a:lnSpc>
              <a:buFont typeface="Wingdings" panose="05000000000000000000" pitchFamily="2" charset="2"/>
              <a:buChar char="à"/>
            </a:pPr>
            <a:r>
              <a:rPr lang="en-IN" sz="1300" dirty="0">
                <a:sym typeface="Wingdings" panose="05000000000000000000" pitchFamily="2" charset="2"/>
              </a:rPr>
              <a:t>The service name is like </a:t>
            </a:r>
            <a:r>
              <a:rPr lang="en-IN" sz="1300" b="1" dirty="0" err="1">
                <a:sym typeface="Wingdings" panose="05000000000000000000" pitchFamily="2" charset="2"/>
              </a:rPr>
              <a:t>servicename.namespace.svc.cluster.local</a:t>
            </a:r>
            <a:r>
              <a:rPr lang="en-IN" sz="1300" dirty="0">
                <a:sym typeface="Wingdings" panose="05000000000000000000" pitchFamily="2" charset="2"/>
              </a:rPr>
              <a:t>.</a:t>
            </a:r>
          </a:p>
          <a:p>
            <a:pPr>
              <a:lnSpc>
                <a:spcPct val="100000"/>
              </a:lnSpc>
              <a:buFont typeface="Wingdings" panose="05000000000000000000" pitchFamily="2" charset="2"/>
              <a:buChar char="à"/>
            </a:pPr>
            <a:r>
              <a:rPr lang="en-IN" sz="1300" dirty="0" err="1">
                <a:sym typeface="Wingdings" panose="05000000000000000000" pitchFamily="2" charset="2"/>
              </a:rPr>
              <a:t>NameSpace</a:t>
            </a:r>
            <a:r>
              <a:rPr lang="en-IN" sz="1300" dirty="0">
                <a:sym typeface="Wingdings" panose="05000000000000000000" pitchFamily="2" charset="2"/>
              </a:rPr>
              <a:t>: It is logical space where we can create/manage pods. We restrict access to the developers based on their roles in day to day activity.</a:t>
            </a: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marL="0" indent="0">
              <a:buNone/>
            </a:pPr>
            <a:endParaRPr lang="en-IN" sz="1500" dirty="0">
              <a:sym typeface="Wingdings" panose="05000000000000000000" pitchFamily="2" charset="2"/>
            </a:endParaRPr>
          </a:p>
          <a:p>
            <a:pPr marL="0" indent="0">
              <a:buNone/>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r>
              <a:rPr lang="en-IN" sz="1500" dirty="0">
                <a:sym typeface="Wingdings" panose="05000000000000000000" pitchFamily="2" charset="2"/>
              </a:rPr>
              <a:t>Create a cluster.</a:t>
            </a:r>
          </a:p>
          <a:p>
            <a:pPr marL="0" indent="0">
              <a:buNone/>
            </a:pPr>
            <a:r>
              <a:rPr lang="en-IN" sz="1500" dirty="0" err="1">
                <a:sym typeface="Wingdings" panose="05000000000000000000" pitchFamily="2" charset="2"/>
              </a:rPr>
              <a:t>Dns</a:t>
            </a:r>
            <a:r>
              <a:rPr lang="en-IN" sz="1500" dirty="0">
                <a:sym typeface="Wingdings" panose="05000000000000000000" pitchFamily="2" charset="2"/>
              </a:rPr>
              <a:t> name prefix: creates FQDN for our default cluster.</a:t>
            </a:r>
          </a:p>
          <a:p>
            <a:pPr marL="0" indent="0">
              <a:buNone/>
            </a:pPr>
            <a:r>
              <a:rPr lang="en-IN" sz="1500" dirty="0">
                <a:sym typeface="Wingdings" panose="05000000000000000000" pitchFamily="2" charset="2"/>
              </a:rPr>
              <a:t>Virtual Nodes:  It like excess nodes will come automatically, when ever we need or load </a:t>
            </a:r>
            <a:r>
              <a:rPr lang="en-IN" sz="1500" dirty="0" err="1">
                <a:sym typeface="Wingdings" panose="05000000000000000000" pitchFamily="2" charset="2"/>
              </a:rPr>
              <a:t>load</a:t>
            </a:r>
            <a:r>
              <a:rPr lang="en-IN" sz="1500" dirty="0">
                <a:sym typeface="Wingdings" panose="05000000000000000000" pitchFamily="2" charset="2"/>
              </a:rPr>
              <a:t> increases.</a:t>
            </a:r>
          </a:p>
          <a:p>
            <a:pPr marL="0" indent="0">
              <a:buNone/>
            </a:pPr>
            <a:r>
              <a:rPr lang="en-IN" sz="1500" dirty="0">
                <a:sym typeface="Wingdings" panose="05000000000000000000" pitchFamily="2" charset="2"/>
              </a:rPr>
              <a:t>VM </a:t>
            </a:r>
            <a:r>
              <a:rPr lang="en-IN" sz="1500" dirty="0" err="1">
                <a:sym typeface="Wingdings" panose="05000000000000000000" pitchFamily="2" charset="2"/>
              </a:rPr>
              <a:t>scaleset</a:t>
            </a:r>
            <a:r>
              <a:rPr lang="en-IN" sz="1500" dirty="0">
                <a:sym typeface="Wingdings" panose="05000000000000000000" pitchFamily="2" charset="2"/>
              </a:rPr>
              <a:t>: If you enabled we can do autoscaling or do scaling manually.</a:t>
            </a:r>
          </a:p>
          <a:p>
            <a:pPr marL="0" indent="0">
              <a:buNone/>
            </a:pPr>
            <a:r>
              <a:rPr lang="en-IN" sz="1500" dirty="0">
                <a:sym typeface="Wingdings" panose="05000000000000000000" pitchFamily="2" charset="2"/>
              </a:rPr>
              <a:t>Service </a:t>
            </a:r>
            <a:r>
              <a:rPr lang="en-IN" sz="1500" dirty="0" err="1">
                <a:sym typeface="Wingdings" panose="05000000000000000000" pitchFamily="2" charset="2"/>
              </a:rPr>
              <a:t>pricinple</a:t>
            </a:r>
            <a:r>
              <a:rPr lang="en-IN" sz="1500" dirty="0">
                <a:sym typeface="Wingdings" panose="05000000000000000000" pitchFamily="2" charset="2"/>
              </a:rPr>
              <a:t>/managed instance: user.</a:t>
            </a:r>
          </a:p>
          <a:p>
            <a:pPr marL="0" indent="0">
              <a:buNone/>
            </a:pPr>
            <a:r>
              <a:rPr lang="en-IN" sz="1500" dirty="0">
                <a:sym typeface="Wingdings" panose="05000000000000000000" pitchFamily="2" charset="2"/>
              </a:rPr>
              <a:t>Network configuration: Has to enable if we need cluster has to create under a private network.</a:t>
            </a:r>
          </a:p>
          <a:p>
            <a:pPr marL="0" indent="0">
              <a:buNone/>
            </a:pPr>
            <a:endParaRPr lang="en-IN" sz="1500" dirty="0">
              <a:sym typeface="Wingdings" panose="05000000000000000000" pitchFamily="2" charset="2"/>
            </a:endParaRPr>
          </a:p>
        </p:txBody>
      </p:sp>
      <p:pic>
        <p:nvPicPr>
          <p:cNvPr id="5" name="Picture 4">
            <a:extLst>
              <a:ext uri="{FF2B5EF4-FFF2-40B4-BE49-F238E27FC236}">
                <a16:creationId xmlns:a16="http://schemas.microsoft.com/office/drawing/2014/main" id="{8850E0C1-8082-4DCC-8DD7-6559707152F9}"/>
              </a:ext>
            </a:extLst>
          </p:cNvPr>
          <p:cNvPicPr>
            <a:picLocks noChangeAspect="1"/>
          </p:cNvPicPr>
          <p:nvPr/>
        </p:nvPicPr>
        <p:blipFill>
          <a:blip r:embed="rId2"/>
          <a:stretch>
            <a:fillRect/>
          </a:stretch>
        </p:blipFill>
        <p:spPr>
          <a:xfrm>
            <a:off x="1846556" y="2261885"/>
            <a:ext cx="7728518" cy="1981641"/>
          </a:xfrm>
          <a:prstGeom prst="rect">
            <a:avLst/>
          </a:prstGeom>
        </p:spPr>
      </p:pic>
    </p:spTree>
    <p:extLst>
      <p:ext uri="{BB962C8B-B14F-4D97-AF65-F5344CB8AC3E}">
        <p14:creationId xmlns:p14="http://schemas.microsoft.com/office/powerpoint/2010/main" val="2801945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Built in objects in helm: </a:t>
            </a:r>
          </a:p>
          <a:p>
            <a:pPr>
              <a:buFont typeface="Wingdings" panose="05000000000000000000" pitchFamily="2" charset="2"/>
              <a:buChar char="à"/>
            </a:pPr>
            <a:r>
              <a:rPr lang="en-IN" sz="1500" dirty="0">
                <a:sym typeface="Wingdings" panose="05000000000000000000" pitchFamily="2" charset="2"/>
              </a:rPr>
              <a:t>Object is a combination of data and procedure working on the available data. </a:t>
            </a:r>
          </a:p>
          <a:p>
            <a:pPr>
              <a:buFont typeface="Wingdings" panose="05000000000000000000" pitchFamily="2" charset="2"/>
              <a:buChar char="à"/>
            </a:pPr>
            <a:r>
              <a:rPr lang="en-IN" sz="1500" dirty="0">
                <a:sym typeface="Wingdings" panose="05000000000000000000" pitchFamily="2" charset="2"/>
              </a:rPr>
              <a:t>An object has a state and behaviour.</a:t>
            </a:r>
          </a:p>
          <a:p>
            <a:pPr>
              <a:buFont typeface="Wingdings" panose="05000000000000000000" pitchFamily="2" charset="2"/>
              <a:buChar char="à"/>
            </a:pPr>
            <a:r>
              <a:rPr lang="en-IN" sz="1500" dirty="0">
                <a:sym typeface="Wingdings" panose="05000000000000000000" pitchFamily="2" charset="2"/>
              </a:rPr>
              <a:t>A state of the object is stored in fields (variables), while methods (functions) display the object behaviour.</a:t>
            </a:r>
          </a:p>
          <a:p>
            <a:pPr>
              <a:buFont typeface="Wingdings" panose="05000000000000000000" pitchFamily="2" charset="2"/>
              <a:buChar char="à"/>
            </a:pPr>
            <a:r>
              <a:rPr lang="en-IN" sz="1500" dirty="0">
                <a:sym typeface="Wingdings" panose="05000000000000000000" pitchFamily="2" charset="2"/>
              </a:rPr>
              <a:t>In helm objects are passed into the template folder (template engine).</a:t>
            </a:r>
          </a:p>
          <a:p>
            <a:pPr>
              <a:buFont typeface="Wingdings" panose="05000000000000000000" pitchFamily="2" charset="2"/>
              <a:buChar char="à"/>
            </a:pPr>
            <a:r>
              <a:rPr lang="en-IN" sz="1500" dirty="0">
                <a:sym typeface="Wingdings" panose="05000000000000000000" pitchFamily="2" charset="2"/>
              </a:rPr>
              <a:t>Your code can pass the objects around and three are even into few days to create new objects withing your template, like tuple function.</a:t>
            </a:r>
          </a:p>
          <a:p>
            <a:pPr marL="342900" indent="-342900">
              <a:buAutoNum type="arabicParenR"/>
            </a:pPr>
            <a:r>
              <a:rPr lang="en-IN" sz="1500" dirty="0">
                <a:sym typeface="Wingdings" panose="05000000000000000000" pitchFamily="2" charset="2"/>
              </a:rPr>
              <a:t>Release: This object describes the release. And have several objects. It holds</a:t>
            </a:r>
          </a:p>
          <a:p>
            <a:pPr marL="0" indent="0">
              <a:buNone/>
            </a:pPr>
            <a:r>
              <a:rPr lang="en-IN" sz="1500" dirty="0" err="1">
                <a:sym typeface="Wingdings" panose="05000000000000000000" pitchFamily="2" charset="2"/>
              </a:rPr>
              <a:t>Release.Name</a:t>
            </a:r>
            <a:r>
              <a:rPr lang="en-IN" sz="1500" dirty="0">
                <a:sym typeface="Wingdings" panose="05000000000000000000" pitchFamily="2" charset="2"/>
              </a:rPr>
              <a:t>: release name itself.</a:t>
            </a:r>
          </a:p>
          <a:p>
            <a:pPr marL="0" indent="0">
              <a:buNone/>
            </a:pPr>
            <a:r>
              <a:rPr lang="en-IN" sz="1500" dirty="0" err="1">
                <a:sym typeface="Wingdings" panose="05000000000000000000" pitchFamily="2" charset="2"/>
              </a:rPr>
              <a:t>Release.Namespace</a:t>
            </a:r>
            <a:r>
              <a:rPr lang="en-IN" sz="1500" dirty="0">
                <a:sym typeface="Wingdings" panose="05000000000000000000" pitchFamily="2" charset="2"/>
              </a:rPr>
              <a:t>: Nothing is provide the value it will consider as default.</a:t>
            </a:r>
          </a:p>
          <a:p>
            <a:pPr marL="0" indent="0">
              <a:buNone/>
            </a:pPr>
            <a:r>
              <a:rPr lang="en-IN" sz="1500" dirty="0" err="1">
                <a:sym typeface="Wingdings" panose="05000000000000000000" pitchFamily="2" charset="2"/>
              </a:rPr>
              <a:t>Release.IsUpgrade</a:t>
            </a:r>
            <a:r>
              <a:rPr lang="en-IN" sz="1500" dirty="0">
                <a:sym typeface="Wingdings" panose="05000000000000000000" pitchFamily="2" charset="2"/>
              </a:rPr>
              <a:t>: This will be set to true, if you are upgrading something.</a:t>
            </a:r>
          </a:p>
          <a:p>
            <a:pPr marL="0" indent="0">
              <a:buNone/>
            </a:pPr>
            <a:r>
              <a:rPr lang="en-IN" sz="1500" dirty="0" err="1">
                <a:sym typeface="Wingdings" panose="05000000000000000000" pitchFamily="2" charset="2"/>
              </a:rPr>
              <a:t>Release.IsInstall</a:t>
            </a:r>
            <a:r>
              <a:rPr lang="en-IN" sz="1500" dirty="0">
                <a:sym typeface="Wingdings" panose="05000000000000000000" pitchFamily="2" charset="2"/>
              </a:rPr>
              <a:t>: </a:t>
            </a:r>
          </a:p>
          <a:p>
            <a:pPr marL="0" indent="0">
              <a:buNone/>
            </a:pPr>
            <a:r>
              <a:rPr lang="en-IN" sz="1500" dirty="0" err="1">
                <a:sym typeface="Wingdings" panose="05000000000000000000" pitchFamily="2" charset="2"/>
              </a:rPr>
              <a:t>Release.Revision</a:t>
            </a:r>
            <a:r>
              <a:rPr lang="en-IN" sz="1500" dirty="0">
                <a:sym typeface="Wingdings" panose="05000000000000000000" pitchFamily="2" charset="2"/>
              </a:rPr>
              <a:t>: </a:t>
            </a:r>
          </a:p>
          <a:p>
            <a:pPr marL="0" indent="0">
              <a:buNone/>
            </a:pPr>
            <a:r>
              <a:rPr lang="en-IN" sz="1500" dirty="0" err="1">
                <a:sym typeface="Wingdings" panose="05000000000000000000" pitchFamily="2" charset="2"/>
              </a:rPr>
              <a:t>Release.Service</a:t>
            </a:r>
            <a:r>
              <a:rPr lang="en-IN" sz="1500" dirty="0">
                <a:sym typeface="Wingdings" panose="05000000000000000000" pitchFamily="2" charset="2"/>
              </a:rPr>
              <a:t>: Which service is </a:t>
            </a:r>
            <a:r>
              <a:rPr lang="en-IN" sz="1500" dirty="0" err="1">
                <a:sym typeface="Wingdings" panose="05000000000000000000" pitchFamily="2" charset="2"/>
              </a:rPr>
              <a:t>renduring</a:t>
            </a:r>
            <a:r>
              <a:rPr lang="en-IN" sz="1500" dirty="0">
                <a:sym typeface="Wingdings" panose="05000000000000000000" pitchFamily="2" charset="2"/>
              </a:rPr>
              <a:t> the template.</a:t>
            </a:r>
          </a:p>
          <a:p>
            <a:pPr marL="0" indent="0">
              <a:buNone/>
            </a:pPr>
            <a:r>
              <a:rPr lang="en-IN" sz="1500" dirty="0">
                <a:sym typeface="Wingdings" panose="05000000000000000000" pitchFamily="2" charset="2"/>
              </a:rPr>
              <a:t>2) Charts:</a:t>
            </a:r>
          </a:p>
          <a:p>
            <a:pPr marL="0" indent="0">
              <a:buNone/>
            </a:pPr>
            <a:r>
              <a:rPr lang="en-IN" sz="1500" dirty="0">
                <a:sym typeface="Wingdings" panose="05000000000000000000" pitchFamily="2" charset="2"/>
              </a:rPr>
              <a:t>  Any data provided in </a:t>
            </a:r>
            <a:r>
              <a:rPr lang="en-IN" sz="1500" dirty="0" err="1">
                <a:sym typeface="Wingdings" panose="05000000000000000000" pitchFamily="2" charset="2"/>
              </a:rPr>
              <a:t>chart.yml</a:t>
            </a:r>
            <a:r>
              <a:rPr lang="en-IN" sz="1500" dirty="0">
                <a:sym typeface="Wingdings" panose="05000000000000000000" pitchFamily="2" charset="2"/>
              </a:rPr>
              <a:t> will be </a:t>
            </a:r>
            <a:r>
              <a:rPr lang="en-IN" sz="1500" dirty="0" err="1">
                <a:sym typeface="Wingdings" panose="05000000000000000000" pitchFamily="2" charset="2"/>
              </a:rPr>
              <a:t>accessable</a:t>
            </a:r>
            <a:r>
              <a:rPr lang="en-IN" sz="1500" dirty="0">
                <a:sym typeface="Wingdings" panose="05000000000000000000" pitchFamily="2" charset="2"/>
              </a:rPr>
              <a:t> here.</a:t>
            </a:r>
            <a:endParaRPr lang="en-IN" sz="1500" dirty="0"/>
          </a:p>
        </p:txBody>
      </p:sp>
    </p:spTree>
    <p:extLst>
      <p:ext uri="{BB962C8B-B14F-4D97-AF65-F5344CB8AC3E}">
        <p14:creationId xmlns:p14="http://schemas.microsoft.com/office/powerpoint/2010/main" val="1397261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69903" y="142043"/>
            <a:ext cx="11452194" cy="6445187"/>
          </a:xfrm>
        </p:spPr>
        <p:txBody>
          <a:bodyPr>
            <a:normAutofit/>
          </a:bodyPr>
          <a:lstStyle/>
          <a:p>
            <a:pPr marL="0" indent="0">
              <a:buNone/>
            </a:pPr>
            <a:r>
              <a:rPr lang="en-IN" sz="1500" dirty="0"/>
              <a:t>Kubernetes Secrets with Azure key vault:</a:t>
            </a:r>
          </a:p>
          <a:p>
            <a:pPr>
              <a:buFont typeface="Wingdings" panose="05000000000000000000" pitchFamily="2" charset="2"/>
              <a:buChar char="à"/>
            </a:pPr>
            <a:r>
              <a:rPr lang="en-IN" sz="1500" dirty="0">
                <a:sym typeface="Wingdings" panose="05000000000000000000" pitchFamily="2" charset="2"/>
              </a:rPr>
              <a:t>We can store keys in 2 different ways those are 1) config Map 2) secrets using azure key vault.</a:t>
            </a:r>
          </a:p>
          <a:p>
            <a:pPr marL="0" indent="0">
              <a:buNone/>
            </a:pPr>
            <a:r>
              <a:rPr lang="en-IN" sz="1500" b="1" dirty="0">
                <a:sym typeface="Wingdings" panose="05000000000000000000" pitchFamily="2" charset="2"/>
              </a:rPr>
              <a:t>Config Map: </a:t>
            </a:r>
            <a:r>
              <a:rPr lang="en-IN" sz="1500" dirty="0">
                <a:sym typeface="Wingdings" panose="05000000000000000000" pitchFamily="2" charset="2"/>
              </a:rPr>
              <a:t>storage only environment specific variables.</a:t>
            </a:r>
          </a:p>
          <a:p>
            <a:pPr marL="0" indent="0">
              <a:buNone/>
            </a:pPr>
            <a:r>
              <a:rPr lang="en-IN" sz="1500" b="1" dirty="0">
                <a:sym typeface="Wingdings" panose="05000000000000000000" pitchFamily="2" charset="2"/>
              </a:rPr>
              <a:t>Secrets: </a:t>
            </a:r>
            <a:r>
              <a:rPr lang="en-IN" sz="1500" dirty="0">
                <a:sym typeface="Wingdings" panose="05000000000000000000" pitchFamily="2" charset="2"/>
              </a:rPr>
              <a:t>This is the best method to store any of the username/ password etc.. This would be encrypted manner.</a:t>
            </a:r>
          </a:p>
          <a:p>
            <a:pPr marL="0" indent="0">
              <a:buNone/>
            </a:pPr>
            <a:r>
              <a:rPr lang="en-IN" sz="1500" b="1" dirty="0">
                <a:sym typeface="Wingdings" panose="05000000000000000000" pitchFamily="2" charset="2"/>
              </a:rPr>
              <a:t>Pre-requisites: </a:t>
            </a:r>
          </a:p>
          <a:p>
            <a:pPr>
              <a:buFont typeface="Wingdings" panose="05000000000000000000" pitchFamily="2" charset="2"/>
              <a:buChar char="à"/>
            </a:pPr>
            <a:r>
              <a:rPr lang="en-IN" sz="1500" dirty="0">
                <a:sym typeface="Wingdings" panose="05000000000000000000" pitchFamily="2" charset="2"/>
              </a:rPr>
              <a:t>Kubernetes running 1.16.0 or higher.</a:t>
            </a:r>
          </a:p>
          <a:p>
            <a:pPr>
              <a:buFont typeface="Wingdings" panose="05000000000000000000" pitchFamily="2" charset="2"/>
              <a:buChar char="à"/>
            </a:pPr>
            <a:r>
              <a:rPr lang="en-IN" sz="1500" dirty="0">
                <a:sym typeface="Wingdings" panose="05000000000000000000" pitchFamily="2" charset="2"/>
              </a:rPr>
              <a:t>Azure key vault.</a:t>
            </a:r>
          </a:p>
          <a:p>
            <a:pPr marL="0" indent="0">
              <a:buNone/>
            </a:pPr>
            <a:r>
              <a:rPr lang="en-IN" sz="1500" b="1" dirty="0">
                <a:sym typeface="Wingdings" panose="05000000000000000000" pitchFamily="2" charset="2"/>
              </a:rPr>
              <a:t>Secrets using azure key vault:</a:t>
            </a:r>
          </a:p>
          <a:p>
            <a:pPr>
              <a:buFont typeface="Wingdings" panose="05000000000000000000" pitchFamily="2" charset="2"/>
              <a:buChar char="à"/>
            </a:pPr>
            <a:r>
              <a:rPr lang="en-IN" sz="1500" dirty="0">
                <a:sym typeface="Wingdings" panose="05000000000000000000" pitchFamily="2" charset="2"/>
              </a:rPr>
              <a:t>This has good feature like key rotation, that means we can update our secrets frequently.</a:t>
            </a:r>
          </a:p>
          <a:p>
            <a:pPr>
              <a:buFont typeface="Wingdings" panose="05000000000000000000" pitchFamily="2" charset="2"/>
              <a:buChar char="à"/>
            </a:pPr>
            <a:r>
              <a:rPr lang="en-IN" sz="1500" dirty="0">
                <a:sym typeface="Wingdings" panose="05000000000000000000" pitchFamily="2" charset="2"/>
              </a:rPr>
              <a:t>Have good features for strong encryption.</a:t>
            </a:r>
          </a:p>
          <a:p>
            <a:pPr marL="0" indent="0">
              <a:buNone/>
            </a:pPr>
            <a:r>
              <a:rPr lang="en-IN" sz="1500" b="1" dirty="0">
                <a:sym typeface="Wingdings" panose="05000000000000000000" pitchFamily="2" charset="2"/>
              </a:rPr>
              <a:t>Components for this workshop</a:t>
            </a:r>
            <a:r>
              <a:rPr lang="en-IN" sz="1500" dirty="0">
                <a:sym typeface="Wingdings" panose="05000000000000000000" pitchFamily="2" charset="2"/>
              </a:rPr>
              <a:t>:</a:t>
            </a:r>
          </a:p>
        </p:txBody>
      </p:sp>
      <p:sp>
        <p:nvSpPr>
          <p:cNvPr id="7" name="Rectangle 6">
            <a:extLst>
              <a:ext uri="{FF2B5EF4-FFF2-40B4-BE49-F238E27FC236}">
                <a16:creationId xmlns:a16="http://schemas.microsoft.com/office/drawing/2014/main" id="{06E54AAA-46B7-461F-87B9-22EA60DB6106}"/>
              </a:ext>
            </a:extLst>
          </p:cNvPr>
          <p:cNvSpPr/>
          <p:nvPr/>
        </p:nvSpPr>
        <p:spPr>
          <a:xfrm>
            <a:off x="1216241" y="3906175"/>
            <a:ext cx="1145219" cy="1154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POD</a:t>
            </a:r>
          </a:p>
        </p:txBody>
      </p:sp>
      <p:sp>
        <p:nvSpPr>
          <p:cNvPr id="8" name="Rectangle 7">
            <a:extLst>
              <a:ext uri="{FF2B5EF4-FFF2-40B4-BE49-F238E27FC236}">
                <a16:creationId xmlns:a16="http://schemas.microsoft.com/office/drawing/2014/main" id="{CC78F038-F028-4787-9385-B9761BDB4B1B}"/>
              </a:ext>
            </a:extLst>
          </p:cNvPr>
          <p:cNvSpPr/>
          <p:nvPr/>
        </p:nvSpPr>
        <p:spPr>
          <a:xfrm>
            <a:off x="3036163" y="5237826"/>
            <a:ext cx="1935332" cy="1029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Secret store CSI/KV</a:t>
            </a:r>
          </a:p>
        </p:txBody>
      </p:sp>
      <p:sp>
        <p:nvSpPr>
          <p:cNvPr id="9" name="Rectangle 8">
            <a:extLst>
              <a:ext uri="{FF2B5EF4-FFF2-40B4-BE49-F238E27FC236}">
                <a16:creationId xmlns:a16="http://schemas.microsoft.com/office/drawing/2014/main" id="{3243AC36-49A4-411D-BB55-59602AFAD8D6}"/>
              </a:ext>
            </a:extLst>
          </p:cNvPr>
          <p:cNvSpPr/>
          <p:nvPr/>
        </p:nvSpPr>
        <p:spPr>
          <a:xfrm>
            <a:off x="3934287" y="3526655"/>
            <a:ext cx="2423604" cy="140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Secret store object for getting the key vault information like name, </a:t>
            </a:r>
            <a:r>
              <a:rPr lang="en-IN" dirty="0" err="1"/>
              <a:t>rg</a:t>
            </a:r>
            <a:r>
              <a:rPr lang="en-IN" dirty="0"/>
              <a:t>, etc..</a:t>
            </a:r>
          </a:p>
        </p:txBody>
      </p:sp>
      <p:sp>
        <p:nvSpPr>
          <p:cNvPr id="10" name="Rectangle 9">
            <a:extLst>
              <a:ext uri="{FF2B5EF4-FFF2-40B4-BE49-F238E27FC236}">
                <a16:creationId xmlns:a16="http://schemas.microsoft.com/office/drawing/2014/main" id="{D187BBA7-A456-4202-80CA-8EBF0134F54E}"/>
              </a:ext>
            </a:extLst>
          </p:cNvPr>
          <p:cNvSpPr/>
          <p:nvPr/>
        </p:nvSpPr>
        <p:spPr>
          <a:xfrm>
            <a:off x="6511030" y="5308848"/>
            <a:ext cx="2283041" cy="958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Identity</a:t>
            </a:r>
          </a:p>
        </p:txBody>
      </p:sp>
      <p:sp>
        <p:nvSpPr>
          <p:cNvPr id="11" name="Rectangle 10">
            <a:extLst>
              <a:ext uri="{FF2B5EF4-FFF2-40B4-BE49-F238E27FC236}">
                <a16:creationId xmlns:a16="http://schemas.microsoft.com/office/drawing/2014/main" id="{F567E8FA-C179-499F-AE06-8F8E3B956E9A}"/>
              </a:ext>
            </a:extLst>
          </p:cNvPr>
          <p:cNvSpPr/>
          <p:nvPr/>
        </p:nvSpPr>
        <p:spPr>
          <a:xfrm>
            <a:off x="8010618" y="3231472"/>
            <a:ext cx="2423604" cy="1402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Azure Key Vault</a:t>
            </a:r>
          </a:p>
          <a:p>
            <a:pPr algn="ctr"/>
            <a:endParaRPr lang="en-IN" dirty="0"/>
          </a:p>
          <a:p>
            <a:pPr algn="ctr"/>
            <a:r>
              <a:rPr lang="en-IN" dirty="0"/>
              <a:t>CSI provider connect to azure key vault and will retrieve	 secrets.</a:t>
            </a:r>
          </a:p>
        </p:txBody>
      </p:sp>
      <p:cxnSp>
        <p:nvCxnSpPr>
          <p:cNvPr id="13" name="Straight Connector 12">
            <a:extLst>
              <a:ext uri="{FF2B5EF4-FFF2-40B4-BE49-F238E27FC236}">
                <a16:creationId xmlns:a16="http://schemas.microsoft.com/office/drawing/2014/main" id="{E7E8E9FB-692F-460E-940F-3D3A97B6C913}"/>
              </a:ext>
            </a:extLst>
          </p:cNvPr>
          <p:cNvCxnSpPr>
            <a:stCxn id="10" idx="3"/>
          </p:cNvCxnSpPr>
          <p:nvPr/>
        </p:nvCxnSpPr>
        <p:spPr>
          <a:xfrm>
            <a:off x="8794071" y="5788242"/>
            <a:ext cx="10068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10D032-4F02-469A-9FFF-4005729A51F5}"/>
              </a:ext>
            </a:extLst>
          </p:cNvPr>
          <p:cNvCxnSpPr/>
          <p:nvPr/>
        </p:nvCxnSpPr>
        <p:spPr>
          <a:xfrm flipV="1">
            <a:off x="9800948" y="4634143"/>
            <a:ext cx="0" cy="1154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A3198CB-7CB2-48D7-8C23-B0DA73EC114A}"/>
              </a:ext>
            </a:extLst>
          </p:cNvPr>
          <p:cNvCxnSpPr>
            <a:cxnSpLocks/>
          </p:cNvCxnSpPr>
          <p:nvPr/>
        </p:nvCxnSpPr>
        <p:spPr>
          <a:xfrm flipV="1">
            <a:off x="4971495" y="4079289"/>
            <a:ext cx="3021367" cy="17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20534F-1B42-4B05-A55E-59EB3A22410E}"/>
              </a:ext>
            </a:extLst>
          </p:cNvPr>
          <p:cNvCxnSpPr>
            <a:cxnSpLocks/>
            <a:stCxn id="8" idx="3"/>
            <a:endCxn id="10" idx="1"/>
          </p:cNvCxnSpPr>
          <p:nvPr/>
        </p:nvCxnSpPr>
        <p:spPr>
          <a:xfrm>
            <a:off x="4971495" y="5752731"/>
            <a:ext cx="1539535" cy="35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10ABA7B-E579-488E-8268-223D006CB85C}"/>
              </a:ext>
            </a:extLst>
          </p:cNvPr>
          <p:cNvCxnSpPr>
            <a:cxnSpLocks/>
          </p:cNvCxnSpPr>
          <p:nvPr/>
        </p:nvCxnSpPr>
        <p:spPr>
          <a:xfrm>
            <a:off x="1669002" y="5828191"/>
            <a:ext cx="13671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66BD08-7A51-4231-A43E-ECADA415650D}"/>
              </a:ext>
            </a:extLst>
          </p:cNvPr>
          <p:cNvCxnSpPr/>
          <p:nvPr/>
        </p:nvCxnSpPr>
        <p:spPr>
          <a:xfrm flipV="1">
            <a:off x="1669002" y="5060272"/>
            <a:ext cx="0" cy="76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2F90C07-0335-4B1D-B35E-A7899ED167C0}"/>
              </a:ext>
            </a:extLst>
          </p:cNvPr>
          <p:cNvCxnSpPr>
            <a:cxnSpLocks/>
          </p:cNvCxnSpPr>
          <p:nvPr/>
        </p:nvCxnSpPr>
        <p:spPr>
          <a:xfrm>
            <a:off x="3355759" y="4355978"/>
            <a:ext cx="5785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2AFFA2-7A63-4374-9EE1-01B1811C5F7B}"/>
              </a:ext>
            </a:extLst>
          </p:cNvPr>
          <p:cNvCxnSpPr>
            <a:cxnSpLocks/>
          </p:cNvCxnSpPr>
          <p:nvPr/>
        </p:nvCxnSpPr>
        <p:spPr>
          <a:xfrm flipV="1">
            <a:off x="3355759" y="4355979"/>
            <a:ext cx="0" cy="855213"/>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3A8767B-F9D9-4439-9181-6526F38A4209}"/>
              </a:ext>
            </a:extLst>
          </p:cNvPr>
          <p:cNvSpPr txBox="1"/>
          <p:nvPr/>
        </p:nvSpPr>
        <p:spPr>
          <a:xfrm>
            <a:off x="9928194" y="5237826"/>
            <a:ext cx="1389676" cy="369332"/>
          </a:xfrm>
          <a:prstGeom prst="rect">
            <a:avLst/>
          </a:prstGeom>
          <a:noFill/>
        </p:spPr>
        <p:txBody>
          <a:bodyPr wrap="none" rtlCol="0">
            <a:spAutoFit/>
          </a:bodyPr>
          <a:lstStyle/>
          <a:p>
            <a:r>
              <a:rPr lang="en-IN" dirty="0"/>
              <a:t>Grant Access</a:t>
            </a:r>
          </a:p>
        </p:txBody>
      </p:sp>
      <p:sp>
        <p:nvSpPr>
          <p:cNvPr id="33" name="TextBox 32">
            <a:extLst>
              <a:ext uri="{FF2B5EF4-FFF2-40B4-BE49-F238E27FC236}">
                <a16:creationId xmlns:a16="http://schemas.microsoft.com/office/drawing/2014/main" id="{A6EF46A1-CCE4-40CF-9239-A33E0F04164E}"/>
              </a:ext>
            </a:extLst>
          </p:cNvPr>
          <p:cNvSpPr txBox="1"/>
          <p:nvPr/>
        </p:nvSpPr>
        <p:spPr>
          <a:xfrm>
            <a:off x="9183950" y="5952478"/>
            <a:ext cx="2074094" cy="369332"/>
          </a:xfrm>
          <a:prstGeom prst="rect">
            <a:avLst/>
          </a:prstGeom>
          <a:noFill/>
        </p:spPr>
        <p:txBody>
          <a:bodyPr wrap="none" rtlCol="0">
            <a:spAutoFit/>
          </a:bodyPr>
          <a:lstStyle/>
          <a:p>
            <a:pPr marL="285750" indent="-285750">
              <a:buFontTx/>
              <a:buChar char="-"/>
            </a:pPr>
            <a:r>
              <a:rPr lang="en-IN" dirty="0"/>
              <a:t>AAD pod identity</a:t>
            </a:r>
          </a:p>
        </p:txBody>
      </p:sp>
      <p:sp>
        <p:nvSpPr>
          <p:cNvPr id="34" name="Oval 33">
            <a:extLst>
              <a:ext uri="{FF2B5EF4-FFF2-40B4-BE49-F238E27FC236}">
                <a16:creationId xmlns:a16="http://schemas.microsoft.com/office/drawing/2014/main" id="{92BF9A25-FA11-4B82-A882-B2D556495538}"/>
              </a:ext>
            </a:extLst>
          </p:cNvPr>
          <p:cNvSpPr/>
          <p:nvPr/>
        </p:nvSpPr>
        <p:spPr>
          <a:xfrm>
            <a:off x="9419208" y="5331952"/>
            <a:ext cx="319595" cy="315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35" name="Oval 34">
            <a:extLst>
              <a:ext uri="{FF2B5EF4-FFF2-40B4-BE49-F238E27FC236}">
                <a16:creationId xmlns:a16="http://schemas.microsoft.com/office/drawing/2014/main" id="{8DBB58E3-B851-446F-9788-55FBB7BAF32C}"/>
              </a:ext>
            </a:extLst>
          </p:cNvPr>
          <p:cNvSpPr/>
          <p:nvPr/>
        </p:nvSpPr>
        <p:spPr>
          <a:xfrm>
            <a:off x="6855781" y="4223114"/>
            <a:ext cx="319595" cy="315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sp>
        <p:nvSpPr>
          <p:cNvPr id="36" name="Oval 35">
            <a:extLst>
              <a:ext uri="{FF2B5EF4-FFF2-40B4-BE49-F238E27FC236}">
                <a16:creationId xmlns:a16="http://schemas.microsoft.com/office/drawing/2014/main" id="{667899C0-6851-4D1C-A8D6-CE054320D72C}"/>
              </a:ext>
            </a:extLst>
          </p:cNvPr>
          <p:cNvSpPr/>
          <p:nvPr/>
        </p:nvSpPr>
        <p:spPr>
          <a:xfrm>
            <a:off x="5836698" y="5890345"/>
            <a:ext cx="319595" cy="315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37" name="Oval 36">
            <a:extLst>
              <a:ext uri="{FF2B5EF4-FFF2-40B4-BE49-F238E27FC236}">
                <a16:creationId xmlns:a16="http://schemas.microsoft.com/office/drawing/2014/main" id="{2F6DF9CF-1073-433D-90F4-7DBA52B71778}"/>
              </a:ext>
            </a:extLst>
          </p:cNvPr>
          <p:cNvSpPr/>
          <p:nvPr/>
        </p:nvSpPr>
        <p:spPr>
          <a:xfrm>
            <a:off x="2973280" y="4640806"/>
            <a:ext cx="319595" cy="315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38" name="Oval 37">
            <a:extLst>
              <a:ext uri="{FF2B5EF4-FFF2-40B4-BE49-F238E27FC236}">
                <a16:creationId xmlns:a16="http://schemas.microsoft.com/office/drawing/2014/main" id="{EE44CF4F-7DA7-42C0-B7F0-BE5C54633899}"/>
              </a:ext>
            </a:extLst>
          </p:cNvPr>
          <p:cNvSpPr/>
          <p:nvPr/>
        </p:nvSpPr>
        <p:spPr>
          <a:xfrm>
            <a:off x="1851365" y="5890338"/>
            <a:ext cx="319595" cy="315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sp>
        <p:nvSpPr>
          <p:cNvPr id="41" name="TextBox 40">
            <a:extLst>
              <a:ext uri="{FF2B5EF4-FFF2-40B4-BE49-F238E27FC236}">
                <a16:creationId xmlns:a16="http://schemas.microsoft.com/office/drawing/2014/main" id="{85CAA983-8BB4-4AAA-8E99-A78FB607AC12}"/>
              </a:ext>
            </a:extLst>
          </p:cNvPr>
          <p:cNvSpPr txBox="1"/>
          <p:nvPr/>
        </p:nvSpPr>
        <p:spPr>
          <a:xfrm>
            <a:off x="1851365" y="6377695"/>
            <a:ext cx="1829024" cy="369332"/>
          </a:xfrm>
          <a:prstGeom prst="rect">
            <a:avLst/>
          </a:prstGeom>
          <a:noFill/>
        </p:spPr>
        <p:txBody>
          <a:bodyPr wrap="square" rtlCol="0">
            <a:spAutoFit/>
          </a:bodyPr>
          <a:lstStyle/>
          <a:p>
            <a:r>
              <a:rPr lang="en-IN" dirty="0"/>
              <a:t>Mount volume</a:t>
            </a:r>
          </a:p>
        </p:txBody>
      </p:sp>
      <p:sp>
        <p:nvSpPr>
          <p:cNvPr id="42" name="TextBox 41">
            <a:extLst>
              <a:ext uri="{FF2B5EF4-FFF2-40B4-BE49-F238E27FC236}">
                <a16:creationId xmlns:a16="http://schemas.microsoft.com/office/drawing/2014/main" id="{AE5A3224-BD82-45B0-BBF4-DAA14A6FEBF2}"/>
              </a:ext>
            </a:extLst>
          </p:cNvPr>
          <p:cNvSpPr txBox="1"/>
          <p:nvPr/>
        </p:nvSpPr>
        <p:spPr>
          <a:xfrm>
            <a:off x="121328" y="4453863"/>
            <a:ext cx="1321127" cy="1477328"/>
          </a:xfrm>
          <a:prstGeom prst="rect">
            <a:avLst/>
          </a:prstGeom>
          <a:noFill/>
        </p:spPr>
        <p:txBody>
          <a:bodyPr wrap="square" rtlCol="0">
            <a:spAutoFit/>
          </a:bodyPr>
          <a:lstStyle/>
          <a:p>
            <a:r>
              <a:rPr lang="en-IN" sz="1500" dirty="0"/>
              <a:t>Pod will </a:t>
            </a:r>
          </a:p>
          <a:p>
            <a:r>
              <a:rPr lang="en-IN" sz="1500" dirty="0"/>
              <a:t>mount the </a:t>
            </a:r>
          </a:p>
          <a:p>
            <a:r>
              <a:rPr lang="en-IN" sz="1500" dirty="0" err="1"/>
              <a:t>csi</a:t>
            </a:r>
            <a:r>
              <a:rPr lang="en-IN" sz="1500" dirty="0"/>
              <a:t> volume</a:t>
            </a:r>
          </a:p>
          <a:p>
            <a:r>
              <a:rPr lang="en-IN" sz="1500" dirty="0"/>
              <a:t>For </a:t>
            </a:r>
            <a:r>
              <a:rPr lang="en-IN" sz="1500" dirty="0" err="1"/>
              <a:t>accessessing</a:t>
            </a:r>
            <a:endParaRPr lang="en-IN" sz="1500" dirty="0"/>
          </a:p>
          <a:p>
            <a:r>
              <a:rPr lang="en-IN" sz="1500" dirty="0"/>
              <a:t>The secrets. </a:t>
            </a:r>
          </a:p>
        </p:txBody>
      </p:sp>
    </p:spTree>
    <p:extLst>
      <p:ext uri="{BB962C8B-B14F-4D97-AF65-F5344CB8AC3E}">
        <p14:creationId xmlns:p14="http://schemas.microsoft.com/office/powerpoint/2010/main" val="1819404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err="1"/>
              <a:t>configMap</a:t>
            </a:r>
            <a:r>
              <a:rPr lang="en-IN" sz="1500" dirty="0"/>
              <a:t>:</a:t>
            </a:r>
          </a:p>
          <a:p>
            <a:pPr marL="0" indent="0">
              <a:buNone/>
            </a:pPr>
            <a:endParaRPr lang="en-IN" sz="1500" dirty="0"/>
          </a:p>
        </p:txBody>
      </p:sp>
      <p:pic>
        <p:nvPicPr>
          <p:cNvPr id="4" name="Picture 3">
            <a:extLst>
              <a:ext uri="{FF2B5EF4-FFF2-40B4-BE49-F238E27FC236}">
                <a16:creationId xmlns:a16="http://schemas.microsoft.com/office/drawing/2014/main" id="{6E1DE89B-D9A4-4EE1-93F9-A2F63A400DAB}"/>
              </a:ext>
            </a:extLst>
          </p:cNvPr>
          <p:cNvPicPr>
            <a:picLocks noChangeAspect="1"/>
          </p:cNvPicPr>
          <p:nvPr/>
        </p:nvPicPr>
        <p:blipFill>
          <a:blip r:embed="rId2"/>
          <a:stretch>
            <a:fillRect/>
          </a:stretch>
        </p:blipFill>
        <p:spPr>
          <a:xfrm>
            <a:off x="2116260" y="244137"/>
            <a:ext cx="7781925" cy="2472430"/>
          </a:xfrm>
          <a:prstGeom prst="rect">
            <a:avLst/>
          </a:prstGeom>
        </p:spPr>
      </p:pic>
      <p:pic>
        <p:nvPicPr>
          <p:cNvPr id="6" name="Picture 5">
            <a:extLst>
              <a:ext uri="{FF2B5EF4-FFF2-40B4-BE49-F238E27FC236}">
                <a16:creationId xmlns:a16="http://schemas.microsoft.com/office/drawing/2014/main" id="{0DF6D1C6-D4EE-4FEA-AE16-A8CD749A892C}"/>
              </a:ext>
            </a:extLst>
          </p:cNvPr>
          <p:cNvPicPr>
            <a:picLocks noChangeAspect="1"/>
          </p:cNvPicPr>
          <p:nvPr/>
        </p:nvPicPr>
        <p:blipFill>
          <a:blip r:embed="rId3"/>
          <a:stretch>
            <a:fillRect/>
          </a:stretch>
        </p:blipFill>
        <p:spPr>
          <a:xfrm>
            <a:off x="1119188" y="2947386"/>
            <a:ext cx="9676060" cy="3284738"/>
          </a:xfrm>
          <a:prstGeom prst="rect">
            <a:avLst/>
          </a:prstGeom>
        </p:spPr>
      </p:pic>
    </p:spTree>
    <p:extLst>
      <p:ext uri="{BB962C8B-B14F-4D97-AF65-F5344CB8AC3E}">
        <p14:creationId xmlns:p14="http://schemas.microsoft.com/office/powerpoint/2010/main" val="3163947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42043"/>
            <a:ext cx="11452194" cy="6445187"/>
          </a:xfrm>
        </p:spPr>
        <p:txBody>
          <a:bodyPr>
            <a:normAutofit/>
          </a:bodyPr>
          <a:lstStyle/>
          <a:p>
            <a:pPr marL="0" indent="0">
              <a:buNone/>
            </a:pPr>
            <a:r>
              <a:rPr lang="en-IN" sz="1500" dirty="0" err="1"/>
              <a:t>Kubeconfig</a:t>
            </a:r>
            <a:r>
              <a:rPr lang="en-IN" sz="1500" dirty="0"/>
              <a:t>:</a:t>
            </a:r>
          </a:p>
          <a:p>
            <a:pPr marL="0" indent="0">
              <a:buNone/>
            </a:pPr>
            <a:r>
              <a:rPr lang="en-IN" sz="1500" dirty="0" err="1"/>
              <a:t>az</a:t>
            </a:r>
            <a:r>
              <a:rPr lang="en-IN" sz="1500" dirty="0"/>
              <a:t> </a:t>
            </a:r>
            <a:r>
              <a:rPr lang="en-IN" sz="1500" dirty="0" err="1"/>
              <a:t>aks</a:t>
            </a:r>
            <a:r>
              <a:rPr lang="en-IN" sz="1500" dirty="0"/>
              <a:t> get-credentials --resource-group &lt;RG&gt; --name &lt;</a:t>
            </a:r>
            <a:r>
              <a:rPr lang="en-IN" sz="1500" dirty="0" err="1"/>
              <a:t>clusterName</a:t>
            </a:r>
            <a:r>
              <a:rPr lang="en-IN" sz="1500" dirty="0"/>
              <a:t>&gt;</a:t>
            </a:r>
          </a:p>
          <a:p>
            <a:pPr>
              <a:buFont typeface="Wingdings" panose="05000000000000000000" pitchFamily="2" charset="2"/>
              <a:buChar char="à"/>
            </a:pPr>
            <a:r>
              <a:rPr lang="en-IN" sz="1500" dirty="0">
                <a:sym typeface="Wingdings" panose="05000000000000000000" pitchFamily="2" charset="2"/>
              </a:rPr>
              <a:t>Once the above command gets executed we will get one file in .</a:t>
            </a:r>
            <a:r>
              <a:rPr lang="en-IN" sz="1500" dirty="0" err="1">
                <a:sym typeface="Wingdings" panose="05000000000000000000" pitchFamily="2" charset="2"/>
              </a:rPr>
              <a:t>kube</a:t>
            </a:r>
            <a:r>
              <a:rPr lang="en-IN" sz="1500" dirty="0">
                <a:sym typeface="Wingdings" panose="05000000000000000000" pitchFamily="2" charset="2"/>
              </a:rPr>
              <a:t>/config in our local. Using that file only we can able to login to the cluster.</a:t>
            </a:r>
          </a:p>
          <a:p>
            <a:pPr>
              <a:buFont typeface="Wingdings" panose="05000000000000000000" pitchFamily="2" charset="2"/>
              <a:buChar char="à"/>
            </a:pPr>
            <a:r>
              <a:rPr lang="en-IN" sz="1500" dirty="0">
                <a:sym typeface="Wingdings" panose="05000000000000000000" pitchFamily="2" charset="2"/>
              </a:rPr>
              <a:t>Default windows path </a:t>
            </a:r>
            <a:r>
              <a:rPr lang="en-IN" sz="1500" b="1" dirty="0">
                <a:sym typeface="Wingdings" panose="05000000000000000000" pitchFamily="2" charset="2"/>
              </a:rPr>
              <a:t>C:\Users\&lt;users&gt;\.kube</a:t>
            </a:r>
          </a:p>
          <a:p>
            <a:pPr>
              <a:buFont typeface="Wingdings" panose="05000000000000000000" pitchFamily="2" charset="2"/>
              <a:buChar char="à"/>
            </a:pPr>
            <a:r>
              <a:rPr lang="en-IN" sz="1500" dirty="0">
                <a:sym typeface="Wingdings" panose="05000000000000000000" pitchFamily="2" charset="2"/>
              </a:rPr>
              <a:t>Do cat ./</a:t>
            </a:r>
            <a:r>
              <a:rPr lang="en-IN" sz="1500" dirty="0" err="1">
                <a:sym typeface="Wingdings" panose="05000000000000000000" pitchFamily="2" charset="2"/>
              </a:rPr>
              <a:t>kube</a:t>
            </a:r>
            <a:r>
              <a:rPr lang="en-IN" sz="1500" dirty="0">
                <a:sym typeface="Wingdings" panose="05000000000000000000" pitchFamily="2" charset="2"/>
              </a:rPr>
              <a:t>/config  we see all the data. </a:t>
            </a:r>
          </a:p>
          <a:p>
            <a:pPr marL="0" indent="0">
              <a:buNone/>
            </a:pPr>
            <a:r>
              <a:rPr lang="en-IN" sz="1500" dirty="0">
                <a:sym typeface="Wingdings" panose="05000000000000000000" pitchFamily="2" charset="2"/>
              </a:rPr>
              <a:t>Service Account: </a:t>
            </a:r>
          </a:p>
          <a:p>
            <a:pPr>
              <a:buFont typeface="Wingdings" panose="05000000000000000000" pitchFamily="2" charset="2"/>
              <a:buChar char="à"/>
            </a:pPr>
            <a:r>
              <a:rPr lang="en-IN" sz="1500" dirty="0">
                <a:sym typeface="Wingdings" panose="05000000000000000000" pitchFamily="2" charset="2"/>
              </a:rPr>
              <a:t>Usually there are 2 kinds of access/identity for AKS cluster.</a:t>
            </a:r>
          </a:p>
          <a:p>
            <a:pPr>
              <a:buFont typeface="Wingdings" panose="05000000000000000000" pitchFamily="2" charset="2"/>
              <a:buChar char="à"/>
            </a:pPr>
            <a:r>
              <a:rPr lang="en-IN" sz="1500" dirty="0">
                <a:sym typeface="Wingdings" panose="05000000000000000000" pitchFamily="2" charset="2"/>
              </a:rPr>
              <a:t>One is users access, that we are handling using role/</a:t>
            </a:r>
            <a:r>
              <a:rPr lang="en-IN" sz="1500" dirty="0" err="1">
                <a:sym typeface="Wingdings" panose="05000000000000000000" pitchFamily="2" charset="2"/>
              </a:rPr>
              <a:t>rolebindings</a:t>
            </a:r>
            <a:r>
              <a:rPr lang="en-IN" sz="1500" dirty="0">
                <a:sym typeface="Wingdings" panose="05000000000000000000" pitchFamily="2" charset="2"/>
              </a:rPr>
              <a:t> using azure AD. We provide proper access to the admin, developers, operations teams etc.. Based on their job role.</a:t>
            </a:r>
          </a:p>
          <a:p>
            <a:pPr>
              <a:buFont typeface="Wingdings" panose="05000000000000000000" pitchFamily="2" charset="2"/>
              <a:buChar char="à"/>
            </a:pPr>
            <a:r>
              <a:rPr lang="en-IN" sz="1500" dirty="0">
                <a:sym typeface="Wingdings" panose="05000000000000000000" pitchFamily="2" charset="2"/>
              </a:rPr>
              <a:t>Second one is to provide access to the pods, in order to communicate to the </a:t>
            </a:r>
            <a:r>
              <a:rPr lang="en-IN" sz="1500" dirty="0" err="1">
                <a:sym typeface="Wingdings" panose="05000000000000000000" pitchFamily="2" charset="2"/>
              </a:rPr>
              <a:t>api</a:t>
            </a:r>
            <a:r>
              <a:rPr lang="en-IN" sz="1500" dirty="0">
                <a:sym typeface="Wingdings" panose="05000000000000000000" pitchFamily="2" charset="2"/>
              </a:rPr>
              <a:t> server to perform some actions such as interacting with other pods in the cluster, expose itself to a service outside the web address, or reaching out to the another resource in azure such as ACI, ACR etc.. </a:t>
            </a:r>
          </a:p>
          <a:p>
            <a:pPr>
              <a:buFont typeface="Wingdings" panose="05000000000000000000" pitchFamily="2" charset="2"/>
              <a:buChar char="à"/>
            </a:pPr>
            <a:r>
              <a:rPr lang="en-IN" sz="1500" dirty="0">
                <a:sym typeface="Wingdings" panose="05000000000000000000" pitchFamily="2" charset="2"/>
              </a:rPr>
              <a:t>That means the pods need to authenticate themselves to the </a:t>
            </a:r>
            <a:r>
              <a:rPr lang="en-IN" sz="1500" dirty="0" err="1">
                <a:sym typeface="Wingdings" panose="05000000000000000000" pitchFamily="2" charset="2"/>
              </a:rPr>
              <a:t>api</a:t>
            </a:r>
            <a:r>
              <a:rPr lang="en-IN" sz="1500" dirty="0">
                <a:sym typeface="Wingdings" panose="05000000000000000000" pitchFamily="2" charset="2"/>
              </a:rPr>
              <a:t> server. Service account is the one which helps pods for the authentication.</a:t>
            </a:r>
          </a:p>
          <a:p>
            <a:pPr>
              <a:buFont typeface="Wingdings" panose="05000000000000000000" pitchFamily="2" charset="2"/>
              <a:buChar char="à"/>
            </a:pPr>
            <a:r>
              <a:rPr lang="en-IN" sz="1500" dirty="0">
                <a:sym typeface="Wingdings" panose="05000000000000000000" pitchFamily="2" charset="2"/>
              </a:rPr>
              <a:t>Service account has the required tokens which is used by pods to authenticate themselves to perform the action.</a:t>
            </a:r>
          </a:p>
        </p:txBody>
      </p:sp>
      <p:pic>
        <p:nvPicPr>
          <p:cNvPr id="4" name="Picture 3">
            <a:extLst>
              <a:ext uri="{FF2B5EF4-FFF2-40B4-BE49-F238E27FC236}">
                <a16:creationId xmlns:a16="http://schemas.microsoft.com/office/drawing/2014/main" id="{DA7A67FA-332F-4F05-A74D-319B72BD0D21}"/>
              </a:ext>
            </a:extLst>
          </p:cNvPr>
          <p:cNvPicPr>
            <a:picLocks noChangeAspect="1"/>
          </p:cNvPicPr>
          <p:nvPr/>
        </p:nvPicPr>
        <p:blipFill>
          <a:blip r:embed="rId2"/>
          <a:stretch>
            <a:fillRect/>
          </a:stretch>
        </p:blipFill>
        <p:spPr>
          <a:xfrm>
            <a:off x="5743852" y="1354855"/>
            <a:ext cx="5068548" cy="1113138"/>
          </a:xfrm>
          <a:prstGeom prst="rect">
            <a:avLst/>
          </a:prstGeom>
        </p:spPr>
      </p:pic>
      <p:pic>
        <p:nvPicPr>
          <p:cNvPr id="8" name="Picture 7">
            <a:extLst>
              <a:ext uri="{FF2B5EF4-FFF2-40B4-BE49-F238E27FC236}">
                <a16:creationId xmlns:a16="http://schemas.microsoft.com/office/drawing/2014/main" id="{237CC3D2-9DFA-48A3-8195-6C5EFD1915CB}"/>
              </a:ext>
            </a:extLst>
          </p:cNvPr>
          <p:cNvPicPr>
            <a:picLocks noChangeAspect="1"/>
          </p:cNvPicPr>
          <p:nvPr/>
        </p:nvPicPr>
        <p:blipFill>
          <a:blip r:embed="rId3"/>
          <a:stretch>
            <a:fillRect/>
          </a:stretch>
        </p:blipFill>
        <p:spPr>
          <a:xfrm>
            <a:off x="3622090" y="4172504"/>
            <a:ext cx="7383030" cy="2414726"/>
          </a:xfrm>
          <a:prstGeom prst="rect">
            <a:avLst/>
          </a:prstGeom>
        </p:spPr>
      </p:pic>
    </p:spTree>
    <p:extLst>
      <p:ext uri="{BB962C8B-B14F-4D97-AF65-F5344CB8AC3E}">
        <p14:creationId xmlns:p14="http://schemas.microsoft.com/office/powerpoint/2010/main" val="487361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r>
              <a:rPr lang="en-IN" sz="1500" dirty="0"/>
              <a:t>Context:</a:t>
            </a:r>
          </a:p>
          <a:p>
            <a:pPr>
              <a:buFont typeface="Wingdings" panose="05000000000000000000" pitchFamily="2" charset="2"/>
              <a:buChar char="à"/>
            </a:pPr>
            <a:r>
              <a:rPr lang="en-IN" sz="1500" dirty="0">
                <a:sym typeface="Wingdings" panose="05000000000000000000" pitchFamily="2" charset="2"/>
              </a:rPr>
              <a:t>Suppose we have multiple clusters and we tried to login to the cluster using a single </a:t>
            </a:r>
            <a:r>
              <a:rPr lang="en-IN" sz="1500" dirty="0" err="1">
                <a:sym typeface="Wingdings" panose="05000000000000000000" pitchFamily="2" charset="2"/>
              </a:rPr>
              <a:t>kube</a:t>
            </a:r>
            <a:r>
              <a:rPr lang="en-IN" sz="1500" dirty="0">
                <a:sym typeface="Wingdings" panose="05000000000000000000" pitchFamily="2" charset="2"/>
              </a:rPr>
              <a:t>-config file. So we maintain something called context in the </a:t>
            </a:r>
            <a:r>
              <a:rPr lang="en-IN" sz="1500" dirty="0" err="1">
                <a:sym typeface="Wingdings" panose="05000000000000000000" pitchFamily="2" charset="2"/>
              </a:rPr>
              <a:t>kube</a:t>
            </a:r>
            <a:r>
              <a:rPr lang="en-IN" sz="1500" dirty="0">
                <a:sym typeface="Wingdings" panose="05000000000000000000" pitchFamily="2" charset="2"/>
              </a:rPr>
              <a:t>-config file. So based on the context is set the local machine, we will be working on that cluster.</a:t>
            </a: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p>
        </p:txBody>
      </p:sp>
      <p:pic>
        <p:nvPicPr>
          <p:cNvPr id="4" name="Picture 3">
            <a:extLst>
              <a:ext uri="{FF2B5EF4-FFF2-40B4-BE49-F238E27FC236}">
                <a16:creationId xmlns:a16="http://schemas.microsoft.com/office/drawing/2014/main" id="{F56675DC-E0A3-4855-B15F-F96A30149746}"/>
              </a:ext>
            </a:extLst>
          </p:cNvPr>
          <p:cNvPicPr>
            <a:picLocks noChangeAspect="1"/>
          </p:cNvPicPr>
          <p:nvPr/>
        </p:nvPicPr>
        <p:blipFill>
          <a:blip r:embed="rId2"/>
          <a:stretch>
            <a:fillRect/>
          </a:stretch>
        </p:blipFill>
        <p:spPr>
          <a:xfrm>
            <a:off x="1260629" y="1004531"/>
            <a:ext cx="9792070" cy="2644191"/>
          </a:xfrm>
          <a:prstGeom prst="rect">
            <a:avLst/>
          </a:prstGeom>
        </p:spPr>
      </p:pic>
    </p:spTree>
    <p:extLst>
      <p:ext uri="{BB962C8B-B14F-4D97-AF65-F5344CB8AC3E}">
        <p14:creationId xmlns:p14="http://schemas.microsoft.com/office/powerpoint/2010/main" val="1018722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B0C4E-8F12-483A-AA43-67E07E5468E4}"/>
              </a:ext>
            </a:extLst>
          </p:cNvPr>
          <p:cNvSpPr>
            <a:spLocks noGrp="1"/>
          </p:cNvSpPr>
          <p:nvPr>
            <p:ph idx="1"/>
          </p:nvPr>
        </p:nvSpPr>
        <p:spPr>
          <a:xfrm>
            <a:off x="355107" y="168676"/>
            <a:ext cx="11452194" cy="6445187"/>
          </a:xfrm>
        </p:spPr>
        <p:txBody>
          <a:bodyPr>
            <a:normAutofit/>
          </a:bodyPr>
          <a:lstStyle/>
          <a:p>
            <a:pPr marL="0" indent="0">
              <a:buNone/>
            </a:pPr>
            <a:endParaRPr lang="en-IN" sz="1500" dirty="0"/>
          </a:p>
          <a:p>
            <a:pPr marL="0" indent="0">
              <a:buNone/>
            </a:pPr>
            <a:r>
              <a:rPr lang="en-IN" sz="1500" dirty="0"/>
              <a:t>Ingress:</a:t>
            </a:r>
          </a:p>
          <a:p>
            <a:pPr marL="0" indent="0">
              <a:buNone/>
            </a:pPr>
            <a:r>
              <a:rPr lang="en-IN" sz="1500" dirty="0" err="1"/>
              <a:t>Ssl</a:t>
            </a:r>
            <a:r>
              <a:rPr lang="en-IN" sz="1500" dirty="0"/>
              <a:t> certs:</a:t>
            </a:r>
          </a:p>
          <a:p>
            <a:pPr marL="0" indent="0">
              <a:buNone/>
            </a:pPr>
            <a:r>
              <a:rPr lang="en-IN" sz="1500" dirty="0"/>
              <a:t>Service account:</a:t>
            </a:r>
          </a:p>
          <a:p>
            <a:pPr marL="0" indent="0">
              <a:buNone/>
            </a:pPr>
            <a:r>
              <a:rPr lang="en-IN" sz="1500" dirty="0" err="1"/>
              <a:t>Kubeconfig</a:t>
            </a:r>
            <a:r>
              <a:rPr lang="en-IN" sz="1500" dirty="0"/>
              <a:t> file</a:t>
            </a:r>
          </a:p>
          <a:p>
            <a:pPr marL="0" indent="0">
              <a:buNone/>
            </a:pPr>
            <a:r>
              <a:rPr lang="en-IN" sz="1500" dirty="0"/>
              <a:t>Storage:</a:t>
            </a:r>
          </a:p>
          <a:p>
            <a:pPr marL="0" indent="0">
              <a:buNone/>
            </a:pPr>
            <a:endParaRPr lang="en-IN" sz="1500" dirty="0"/>
          </a:p>
          <a:p>
            <a:pPr marL="0" indent="0">
              <a:buNone/>
            </a:pPr>
            <a:r>
              <a:rPr lang="en-IN" sz="1500" dirty="0"/>
              <a:t>secrets:</a:t>
            </a:r>
          </a:p>
          <a:p>
            <a:pPr marL="0" indent="0">
              <a:buNone/>
            </a:pPr>
            <a:r>
              <a:rPr lang="en-IN" sz="1500" dirty="0" err="1"/>
              <a:t>Heml</a:t>
            </a:r>
            <a:r>
              <a:rPr lang="en-IN" sz="1500" dirty="0"/>
              <a:t>:</a:t>
            </a:r>
          </a:p>
          <a:p>
            <a:pPr marL="0" indent="0">
              <a:buNone/>
            </a:pPr>
            <a:r>
              <a:rPr lang="en-IN" sz="1500" dirty="0" err="1"/>
              <a:t>Ssh</a:t>
            </a:r>
            <a:r>
              <a:rPr lang="en-IN" sz="1500" dirty="0"/>
              <a:t>-file (how to login to node)</a:t>
            </a:r>
          </a:p>
          <a:p>
            <a:pPr marL="0" indent="0">
              <a:buNone/>
            </a:pPr>
            <a:endParaRPr lang="en-IN" sz="1500" dirty="0"/>
          </a:p>
        </p:txBody>
      </p:sp>
    </p:spTree>
    <p:extLst>
      <p:ext uri="{BB962C8B-B14F-4D97-AF65-F5344CB8AC3E}">
        <p14:creationId xmlns:p14="http://schemas.microsoft.com/office/powerpoint/2010/main" val="69940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D92817-33C3-40FD-94AA-7BB8B96FEC0A}"/>
              </a:ext>
            </a:extLst>
          </p:cNvPr>
          <p:cNvSpPr>
            <a:spLocks noGrp="1"/>
          </p:cNvSpPr>
          <p:nvPr>
            <p:ph idx="1"/>
          </p:nvPr>
        </p:nvSpPr>
        <p:spPr>
          <a:xfrm>
            <a:off x="523783" y="106533"/>
            <a:ext cx="11310151" cy="6462944"/>
          </a:xfrm>
        </p:spPr>
        <p:txBody>
          <a:bodyPr>
            <a:normAutofit/>
          </a:bodyPr>
          <a:lstStyle/>
          <a:p>
            <a:pPr marL="0" indent="0">
              <a:buNone/>
            </a:pPr>
            <a:r>
              <a:rPr lang="en-IN" sz="1600" dirty="0"/>
              <a:t>AKS secrets: We create secrets to store some of the data into the manifest file in a secure manner. We can create in command line or in </a:t>
            </a:r>
            <a:r>
              <a:rPr lang="en-IN" sz="1600" dirty="0" err="1"/>
              <a:t>yml</a:t>
            </a:r>
            <a:r>
              <a:rPr lang="en-IN" sz="1600" dirty="0"/>
              <a:t> files. Or also using key vault.</a:t>
            </a:r>
          </a:p>
          <a:p>
            <a:pPr marL="0" indent="0">
              <a:buNone/>
            </a:pPr>
            <a:r>
              <a:rPr lang="en-IN" sz="1600" dirty="0" err="1"/>
              <a:t>kubectl</a:t>
            </a:r>
            <a:r>
              <a:rPr lang="en-IN" sz="1600" dirty="0"/>
              <a:t> create secret generic azure-secret --from-literal=</a:t>
            </a:r>
            <a:r>
              <a:rPr lang="en-IN" sz="1600" dirty="0" err="1"/>
              <a:t>azurestorageaccountname</a:t>
            </a:r>
            <a:r>
              <a:rPr lang="en-IN" sz="1600" dirty="0"/>
              <a:t>=mystorage12543554 --from-literal=</a:t>
            </a:r>
            <a:r>
              <a:rPr lang="en-IN" sz="1600" dirty="0" err="1"/>
              <a:t>azurestorageaccountkey</a:t>
            </a:r>
            <a:r>
              <a:rPr lang="en-IN" sz="1600" dirty="0"/>
              <a:t>=</a:t>
            </a:r>
            <a:r>
              <a:rPr lang="en-IN" sz="1600" dirty="0" err="1"/>
              <a:t>W+dzwjW</a:t>
            </a:r>
            <a:r>
              <a:rPr lang="en-IN" sz="1600" dirty="0"/>
              <a:t>//KO7w42VsMP6FFbI969ZEnCRTzx1Su604nKq8/BoVhYE4rahXTdYjW0Mi58mV0VDrgBI1POD3SZkww==</a:t>
            </a:r>
          </a:p>
          <a:p>
            <a:pPr marL="0" indent="0">
              <a:buNone/>
            </a:pPr>
            <a:endParaRPr lang="en-IN" sz="1600" dirty="0"/>
          </a:p>
          <a:p>
            <a:pPr marL="0" indent="0">
              <a:buNone/>
            </a:pPr>
            <a:r>
              <a:rPr lang="en-IN" sz="1600" dirty="0"/>
              <a:t>Storage:</a:t>
            </a:r>
          </a:p>
          <a:p>
            <a:pPr>
              <a:buFont typeface="Wingdings" panose="05000000000000000000" pitchFamily="2" charset="2"/>
              <a:buChar char="à"/>
            </a:pPr>
            <a:r>
              <a:rPr lang="en-IN" sz="1600" dirty="0">
                <a:sym typeface="Wingdings" panose="05000000000000000000" pitchFamily="2" charset="2"/>
              </a:rPr>
              <a:t>We use them for storing the data. In AKS we have 2 </a:t>
            </a:r>
            <a:r>
              <a:rPr lang="en-IN" sz="1600" dirty="0" err="1">
                <a:sym typeface="Wingdings" panose="05000000000000000000" pitchFamily="2" charset="2"/>
              </a:rPr>
              <a:t>tyes</a:t>
            </a:r>
            <a:r>
              <a:rPr lang="en-IN" sz="1600" dirty="0">
                <a:sym typeface="Wingdings" panose="05000000000000000000" pitchFamily="2" charset="2"/>
              </a:rPr>
              <a:t> they are volumes and persistent volumes.</a:t>
            </a:r>
          </a:p>
          <a:p>
            <a:pPr marL="0" indent="0">
              <a:buNone/>
            </a:pPr>
            <a:r>
              <a:rPr lang="en-IN" sz="1600" dirty="0"/>
              <a:t>Volumes: Volumes provides an option of providing the storage to the containers inside of the pod. This volumes is available in all the containers available inside of the pod. Even one of the containers fails does not effect the data stored in the volume. </a:t>
            </a:r>
          </a:p>
          <a:p>
            <a:pPr marL="0" indent="0">
              <a:buNone/>
            </a:pPr>
            <a:r>
              <a:rPr lang="en-IN" sz="1600" dirty="0"/>
              <a:t>But this volume will be created at the time of pod creation and deleted at the time of pod deletion.</a:t>
            </a:r>
          </a:p>
          <a:p>
            <a:pPr marL="0" indent="0">
              <a:buNone/>
            </a:pPr>
            <a:r>
              <a:rPr lang="en-IN" sz="1600" dirty="0"/>
              <a:t>Life cycle of the volume= lifecycle of the pod. </a:t>
            </a:r>
          </a:p>
          <a:p>
            <a:pPr marL="0" indent="0">
              <a:buNone/>
            </a:pPr>
            <a:r>
              <a:rPr lang="en-IN" sz="1600" dirty="0"/>
              <a:t>** Not only for pod deletion, even pod restarted then volume will be lost.</a:t>
            </a:r>
          </a:p>
        </p:txBody>
      </p:sp>
      <p:pic>
        <p:nvPicPr>
          <p:cNvPr id="4" name="Picture 3">
            <a:extLst>
              <a:ext uri="{FF2B5EF4-FFF2-40B4-BE49-F238E27FC236}">
                <a16:creationId xmlns:a16="http://schemas.microsoft.com/office/drawing/2014/main" id="{A8164C0F-7C7A-4892-8F33-529C217CB228}"/>
              </a:ext>
            </a:extLst>
          </p:cNvPr>
          <p:cNvPicPr>
            <a:picLocks noChangeAspect="1"/>
          </p:cNvPicPr>
          <p:nvPr/>
        </p:nvPicPr>
        <p:blipFill>
          <a:blip r:embed="rId2"/>
          <a:stretch>
            <a:fillRect/>
          </a:stretch>
        </p:blipFill>
        <p:spPr>
          <a:xfrm>
            <a:off x="5015883" y="4012706"/>
            <a:ext cx="6726672" cy="2419165"/>
          </a:xfrm>
          <a:prstGeom prst="rect">
            <a:avLst/>
          </a:prstGeom>
        </p:spPr>
      </p:pic>
    </p:spTree>
    <p:extLst>
      <p:ext uri="{BB962C8B-B14F-4D97-AF65-F5344CB8AC3E}">
        <p14:creationId xmlns:p14="http://schemas.microsoft.com/office/powerpoint/2010/main" val="537458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0C5E0C-8CDA-4361-A154-95114B4CC989}"/>
              </a:ext>
            </a:extLst>
          </p:cNvPr>
          <p:cNvSpPr>
            <a:spLocks noGrp="1"/>
          </p:cNvSpPr>
          <p:nvPr>
            <p:ph idx="1"/>
          </p:nvPr>
        </p:nvSpPr>
        <p:spPr>
          <a:xfrm>
            <a:off x="346229" y="142042"/>
            <a:ext cx="11549849" cy="6578353"/>
          </a:xfrm>
        </p:spPr>
        <p:txBody>
          <a:bodyPr>
            <a:normAutofit/>
          </a:bodyPr>
          <a:lstStyle/>
          <a:p>
            <a:pPr marL="0" indent="0">
              <a:buNone/>
            </a:pPr>
            <a:r>
              <a:rPr lang="en-IN" sz="1500" dirty="0"/>
              <a:t>Azure Disks: This is good if we are attaching for a single pod.</a:t>
            </a:r>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endParaRPr lang="en-IN" sz="1500" dirty="0"/>
          </a:p>
          <a:p>
            <a:pPr marL="0" indent="0">
              <a:buNone/>
            </a:pPr>
            <a:r>
              <a:rPr lang="en-IN" sz="1500" dirty="0"/>
              <a:t>Azure Files: If we want to share the data across the pods/</a:t>
            </a:r>
            <a:r>
              <a:rPr lang="en-IN" sz="1500" dirty="0" err="1"/>
              <a:t>contianers</a:t>
            </a:r>
            <a:r>
              <a:rPr lang="en-IN" sz="1500" dirty="0"/>
              <a:t> we need to azure files.</a:t>
            </a:r>
          </a:p>
          <a:p>
            <a:pPr marL="0" indent="0">
              <a:buNone/>
            </a:pPr>
            <a:endParaRPr lang="en-IN" sz="1500" dirty="0"/>
          </a:p>
        </p:txBody>
      </p:sp>
      <p:pic>
        <p:nvPicPr>
          <p:cNvPr id="5" name="Picture 4">
            <a:extLst>
              <a:ext uri="{FF2B5EF4-FFF2-40B4-BE49-F238E27FC236}">
                <a16:creationId xmlns:a16="http://schemas.microsoft.com/office/drawing/2014/main" id="{57BB7EF8-E00C-42D1-8B4F-6680629718D2}"/>
              </a:ext>
            </a:extLst>
          </p:cNvPr>
          <p:cNvPicPr>
            <a:picLocks noChangeAspect="1"/>
          </p:cNvPicPr>
          <p:nvPr/>
        </p:nvPicPr>
        <p:blipFill>
          <a:blip r:embed="rId2"/>
          <a:stretch>
            <a:fillRect/>
          </a:stretch>
        </p:blipFill>
        <p:spPr>
          <a:xfrm>
            <a:off x="5406501" y="137605"/>
            <a:ext cx="6249880" cy="2339265"/>
          </a:xfrm>
          <a:prstGeom prst="rect">
            <a:avLst/>
          </a:prstGeom>
        </p:spPr>
      </p:pic>
      <p:pic>
        <p:nvPicPr>
          <p:cNvPr id="7" name="Picture 6">
            <a:extLst>
              <a:ext uri="{FF2B5EF4-FFF2-40B4-BE49-F238E27FC236}">
                <a16:creationId xmlns:a16="http://schemas.microsoft.com/office/drawing/2014/main" id="{5FE29AF4-97E5-44D9-A92D-5A3D1463131A}"/>
              </a:ext>
            </a:extLst>
          </p:cNvPr>
          <p:cNvPicPr>
            <a:picLocks noChangeAspect="1"/>
          </p:cNvPicPr>
          <p:nvPr/>
        </p:nvPicPr>
        <p:blipFill>
          <a:blip r:embed="rId3"/>
          <a:stretch>
            <a:fillRect/>
          </a:stretch>
        </p:blipFill>
        <p:spPr>
          <a:xfrm>
            <a:off x="3195961" y="3518185"/>
            <a:ext cx="6392430" cy="2587015"/>
          </a:xfrm>
          <a:prstGeom prst="rect">
            <a:avLst/>
          </a:prstGeom>
        </p:spPr>
      </p:pic>
    </p:spTree>
    <p:extLst>
      <p:ext uri="{BB962C8B-B14F-4D97-AF65-F5344CB8AC3E}">
        <p14:creationId xmlns:p14="http://schemas.microsoft.com/office/powerpoint/2010/main" val="2476811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F4CA2-C04C-4028-9728-220A048EDE68}"/>
              </a:ext>
            </a:extLst>
          </p:cNvPr>
          <p:cNvSpPr>
            <a:spLocks noGrp="1"/>
          </p:cNvSpPr>
          <p:nvPr>
            <p:ph idx="1"/>
          </p:nvPr>
        </p:nvSpPr>
        <p:spPr>
          <a:xfrm>
            <a:off x="838200" y="177552"/>
            <a:ext cx="10515600" cy="6489577"/>
          </a:xfrm>
        </p:spPr>
        <p:txBody>
          <a:bodyPr>
            <a:normAutofit/>
          </a:bodyPr>
          <a:lstStyle/>
          <a:p>
            <a:pPr>
              <a:buFont typeface="Wingdings" panose="05000000000000000000" pitchFamily="2" charset="2"/>
              <a:buChar char="à"/>
            </a:pPr>
            <a:r>
              <a:rPr lang="en-IN" sz="1600" dirty="0">
                <a:sym typeface="Wingdings" panose="05000000000000000000" pitchFamily="2" charset="2"/>
              </a:rPr>
              <a:t>We know volume is created at the time of pod creation, but in reality we want the containers has to be use the volumes.</a:t>
            </a:r>
          </a:p>
          <a:p>
            <a:pPr>
              <a:buFont typeface="Wingdings" panose="05000000000000000000" pitchFamily="2" charset="2"/>
              <a:buChar char="à"/>
            </a:pPr>
            <a:r>
              <a:rPr lang="en-IN" sz="1600" dirty="0">
                <a:sym typeface="Wingdings" panose="05000000000000000000" pitchFamily="2" charset="2"/>
              </a:rPr>
              <a:t>This will done at the time of creation of pod we do mount them as a manifest files. </a:t>
            </a:r>
          </a:p>
          <a:p>
            <a:pPr marL="0" indent="0">
              <a:buNone/>
            </a:pPr>
            <a:endParaRPr lang="en-IN" sz="1600" dirty="0">
              <a:sym typeface="Wingdings" panose="05000000000000000000" pitchFamily="2" charset="2"/>
            </a:endParaRPr>
          </a:p>
          <a:p>
            <a:pPr marL="0" indent="0">
              <a:buNone/>
            </a:pPr>
            <a:r>
              <a:rPr lang="en-IN" sz="1600" dirty="0">
                <a:sym typeface="Wingdings" panose="05000000000000000000" pitchFamily="2" charset="2"/>
              </a:rPr>
              <a:t>Types of volumes:</a:t>
            </a:r>
          </a:p>
          <a:p>
            <a:pPr marL="342900" indent="-342900">
              <a:buAutoNum type="arabicParenR"/>
            </a:pPr>
            <a:r>
              <a:rPr lang="en-IN" sz="1600" dirty="0">
                <a:sym typeface="Wingdings" panose="05000000000000000000" pitchFamily="2" charset="2"/>
              </a:rPr>
              <a:t>Azure Disks: Let say we want a volume to be attached to only one pod and should not </a:t>
            </a:r>
            <a:r>
              <a:rPr lang="en-IN" sz="1600" dirty="0" err="1">
                <a:sym typeface="Wingdings" panose="05000000000000000000" pitchFamily="2" charset="2"/>
              </a:rPr>
              <a:t>accessable</a:t>
            </a:r>
            <a:r>
              <a:rPr lang="en-IN" sz="1600" dirty="0">
                <a:sym typeface="Wingdings" panose="05000000000000000000" pitchFamily="2" charset="2"/>
              </a:rPr>
              <a:t> to another pod. That use case we use azure Disks.</a:t>
            </a:r>
          </a:p>
          <a:p>
            <a:pPr marL="0" indent="0">
              <a:buNone/>
            </a:pPr>
            <a:r>
              <a:rPr lang="en-IN" sz="1600" dirty="0"/>
              <a:t>2) Azure Files: If you wanted to have multiple pods has to be access the same volumes we use azure files.</a:t>
            </a:r>
          </a:p>
          <a:p>
            <a:pPr>
              <a:buFont typeface="Wingdings" panose="05000000000000000000" pitchFamily="2" charset="2"/>
              <a:buChar char="à"/>
            </a:pPr>
            <a:r>
              <a:rPr lang="en-IN" sz="1600" dirty="0">
                <a:sym typeface="Wingdings" panose="05000000000000000000" pitchFamily="2" charset="2"/>
              </a:rPr>
              <a:t>Create a storage account, create a </a:t>
            </a:r>
            <a:r>
              <a:rPr lang="en-IN" sz="1600" dirty="0" err="1">
                <a:sym typeface="Wingdings" panose="05000000000000000000" pitchFamily="2" charset="2"/>
              </a:rPr>
              <a:t>fileshare</a:t>
            </a:r>
            <a:r>
              <a:rPr lang="en-IN" sz="1600" dirty="0">
                <a:sym typeface="Wingdings" panose="05000000000000000000" pitchFamily="2" charset="2"/>
              </a:rPr>
              <a:t> withing the storage account and then create a </a:t>
            </a:r>
            <a:r>
              <a:rPr lang="en-IN" sz="1600" dirty="0" err="1">
                <a:sym typeface="Wingdings" panose="05000000000000000000" pitchFamily="2" charset="2"/>
              </a:rPr>
              <a:t>aks</a:t>
            </a:r>
            <a:r>
              <a:rPr lang="en-IN" sz="1600" dirty="0">
                <a:sym typeface="Wingdings" panose="05000000000000000000" pitchFamily="2" charset="2"/>
              </a:rPr>
              <a:t> secret using the </a:t>
            </a:r>
            <a:r>
              <a:rPr lang="en-IN" sz="1600" dirty="0" err="1">
                <a:sym typeface="Wingdings" panose="05000000000000000000" pitchFamily="2" charset="2"/>
              </a:rPr>
              <a:t>commanline</a:t>
            </a:r>
            <a:r>
              <a:rPr lang="en-IN" sz="1600" dirty="0">
                <a:sym typeface="Wingdings" panose="05000000000000000000" pitchFamily="2" charset="2"/>
              </a:rPr>
              <a:t> and then use it.</a:t>
            </a:r>
          </a:p>
          <a:p>
            <a:pPr marL="0" indent="0">
              <a:buNone/>
            </a:pPr>
            <a:r>
              <a:rPr lang="en-IN" sz="1600" dirty="0" err="1"/>
              <a:t>kubectl</a:t>
            </a:r>
            <a:r>
              <a:rPr lang="en-IN" sz="1600" dirty="0"/>
              <a:t> create secret generic azure-secret --from-literal=</a:t>
            </a:r>
            <a:r>
              <a:rPr lang="en-IN" sz="1600" dirty="0" err="1"/>
              <a:t>azurestorageaccountname</a:t>
            </a:r>
            <a:r>
              <a:rPr lang="en-IN" sz="1600" dirty="0"/>
              <a:t>=mystorage12543554 --from-literal=</a:t>
            </a:r>
            <a:r>
              <a:rPr lang="en-IN" sz="1600" dirty="0" err="1"/>
              <a:t>azurestorageaccountkey</a:t>
            </a:r>
            <a:r>
              <a:rPr lang="en-IN" sz="1600" dirty="0"/>
              <a:t>=</a:t>
            </a:r>
            <a:r>
              <a:rPr lang="en-IN" sz="1600" dirty="0" err="1"/>
              <a:t>W+dzwjW</a:t>
            </a:r>
            <a:r>
              <a:rPr lang="en-IN" sz="1600" dirty="0"/>
              <a:t>//KO7w42VsMP6FFbI969ZEnCRTzx1Su604nKq8/BoVhYE4rahXTdYjW0Mi58mV0VDrgBI1POD3SZkww==</a:t>
            </a:r>
          </a:p>
          <a:p>
            <a:pPr marL="0" indent="0">
              <a:buNone/>
            </a:pPr>
            <a:r>
              <a:rPr lang="en-IN" sz="1600" dirty="0"/>
              <a:t>3) Empty Dir: commonly used as a </a:t>
            </a:r>
            <a:r>
              <a:rPr lang="en-IN" sz="1600" dirty="0" err="1"/>
              <a:t>temarory</a:t>
            </a:r>
            <a:r>
              <a:rPr lang="en-IN" sz="1600" dirty="0"/>
              <a:t> storage in AKS. This storage underlying node </a:t>
            </a:r>
            <a:r>
              <a:rPr lang="en-IN" sz="1600" dirty="0" err="1"/>
              <a:t>starage</a:t>
            </a:r>
            <a:r>
              <a:rPr lang="en-IN" sz="1600" dirty="0"/>
              <a:t> or node memory. Once pod deleted the data and volume gets deleted.</a:t>
            </a:r>
          </a:p>
          <a:p>
            <a:pPr marL="0" indent="0">
              <a:buNone/>
            </a:pPr>
            <a:r>
              <a:rPr lang="en-IN" sz="1600" dirty="0"/>
              <a:t>4) Secrets: This is also one of the volume. This created using AKS </a:t>
            </a:r>
            <a:r>
              <a:rPr lang="en-IN" sz="1600" dirty="0" err="1"/>
              <a:t>api</a:t>
            </a:r>
            <a:r>
              <a:rPr lang="en-IN" sz="1600" dirty="0"/>
              <a:t>. Used to store the secret information such as passwords.</a:t>
            </a:r>
          </a:p>
          <a:p>
            <a:pPr marL="0" indent="0">
              <a:buNone/>
            </a:pPr>
            <a:r>
              <a:rPr lang="en-IN" sz="1600" dirty="0" err="1"/>
              <a:t>kubectl</a:t>
            </a:r>
            <a:r>
              <a:rPr lang="en-IN" sz="1600" dirty="0"/>
              <a:t> create secret generic azure-secret --from-literal=</a:t>
            </a:r>
            <a:r>
              <a:rPr lang="en-IN" sz="1600" dirty="0" err="1"/>
              <a:t>azurestorageaccountname</a:t>
            </a:r>
            <a:r>
              <a:rPr lang="en-IN" sz="1600" dirty="0"/>
              <a:t>=mystorage12543554 --from-literal=</a:t>
            </a:r>
            <a:r>
              <a:rPr lang="en-IN" sz="1600" dirty="0" err="1"/>
              <a:t>azurestorageaccountkey</a:t>
            </a:r>
            <a:r>
              <a:rPr lang="en-IN" sz="1600" dirty="0"/>
              <a:t>=</a:t>
            </a:r>
            <a:r>
              <a:rPr lang="en-IN" sz="1600" dirty="0" err="1"/>
              <a:t>W+dzwjW</a:t>
            </a:r>
            <a:r>
              <a:rPr lang="en-IN" sz="1600" dirty="0"/>
              <a:t>//KO7w42VsMP6FFbI969ZEnCRTzx1Su604nKq8/BoVhYE4rahXTdYjW0Mi58mV0VDrgBI1POD3SZkww==</a:t>
            </a:r>
          </a:p>
          <a:p>
            <a:pPr marL="0" indent="0">
              <a:buNone/>
            </a:pPr>
            <a:r>
              <a:rPr lang="en-IN" sz="1600" dirty="0"/>
              <a:t>5) Config Maps: Also like a secretes only difference some extra data we used to inject here.</a:t>
            </a:r>
          </a:p>
        </p:txBody>
      </p:sp>
    </p:spTree>
    <p:extLst>
      <p:ext uri="{BB962C8B-B14F-4D97-AF65-F5344CB8AC3E}">
        <p14:creationId xmlns:p14="http://schemas.microsoft.com/office/powerpoint/2010/main" val="1905945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ED2019-BC26-413A-B061-514B8B9001C4}"/>
              </a:ext>
            </a:extLst>
          </p:cNvPr>
          <p:cNvSpPr>
            <a:spLocks noGrp="1"/>
          </p:cNvSpPr>
          <p:nvPr>
            <p:ph idx="1"/>
          </p:nvPr>
        </p:nvSpPr>
        <p:spPr>
          <a:xfrm>
            <a:off x="213063" y="177553"/>
            <a:ext cx="11762913" cy="6462944"/>
          </a:xfrm>
        </p:spPr>
        <p:txBody>
          <a:bodyPr>
            <a:normAutofit/>
          </a:bodyPr>
          <a:lstStyle/>
          <a:p>
            <a:pPr marL="0" indent="0">
              <a:buNone/>
            </a:pPr>
            <a:r>
              <a:rPr lang="en-IN" sz="1400" dirty="0"/>
              <a:t>Persistent Volumes: We need to get the data even though the pod gets deleted from the cluster, that case we use persistent volume. </a:t>
            </a:r>
            <a:r>
              <a:rPr lang="en-IN" sz="1400" dirty="0" err="1"/>
              <a:t>Persistant</a:t>
            </a:r>
            <a:r>
              <a:rPr lang="en-IN" sz="1400" dirty="0"/>
              <a:t> volumes can be provisioned in 2 ways.</a:t>
            </a:r>
          </a:p>
          <a:p>
            <a:pPr marL="342900" indent="-342900">
              <a:buAutoNum type="arabicParenR"/>
            </a:pPr>
            <a:r>
              <a:rPr lang="en-IN" sz="1400" dirty="0"/>
              <a:t>Static way</a:t>
            </a:r>
          </a:p>
          <a:p>
            <a:pPr marL="342900" indent="-342900">
              <a:buAutoNum type="arabicParenR"/>
            </a:pPr>
            <a:r>
              <a:rPr lang="en-IN" sz="1400" dirty="0"/>
              <a:t>Dynamic Way</a:t>
            </a:r>
          </a:p>
          <a:p>
            <a:pPr marL="0" indent="0">
              <a:buNone/>
            </a:pPr>
            <a:r>
              <a:rPr lang="en-IN" sz="1400" dirty="0">
                <a:sym typeface="Wingdings" panose="05000000000000000000" pitchFamily="2" charset="2"/>
              </a:rPr>
              <a:t>Static:</a:t>
            </a:r>
          </a:p>
          <a:p>
            <a:pPr>
              <a:buFont typeface="Wingdings" panose="05000000000000000000" pitchFamily="2" charset="2"/>
              <a:buChar char="à"/>
            </a:pPr>
            <a:r>
              <a:rPr lang="en-IN" sz="1400" dirty="0">
                <a:sym typeface="Wingdings" panose="05000000000000000000" pitchFamily="2" charset="2"/>
              </a:rPr>
              <a:t>First Create the persistence volume using disks or file storage</a:t>
            </a:r>
            <a:endParaRPr lang="en-IN" sz="1400" dirty="0"/>
          </a:p>
          <a:p>
            <a:pPr marL="0" indent="0">
              <a:buNone/>
            </a:pPr>
            <a:r>
              <a:rPr lang="en-IN" sz="1400" dirty="0"/>
              <a:t>Imp things to learn:</a:t>
            </a:r>
          </a:p>
          <a:p>
            <a:pPr marL="342900" indent="-342900">
              <a:buAutoNum type="alphaLcParenR"/>
            </a:pPr>
            <a:r>
              <a:rPr lang="en-IN" sz="1400" dirty="0"/>
              <a:t>labels: With this only we bound the pod and persistent volumes.</a:t>
            </a:r>
          </a:p>
          <a:p>
            <a:pPr marL="342900" indent="-342900">
              <a:buAutoNum type="alphaLcParenR"/>
            </a:pPr>
            <a:r>
              <a:rPr lang="en-IN" sz="1400" dirty="0"/>
              <a:t>Storage capacity: How much storage we want.</a:t>
            </a:r>
          </a:p>
          <a:p>
            <a:pPr marL="342900" indent="-342900">
              <a:buAutoNum type="alphaLcParenR"/>
            </a:pPr>
            <a:r>
              <a:rPr lang="en-IN" sz="1400" dirty="0" err="1"/>
              <a:t>AccessMOde</a:t>
            </a:r>
            <a:r>
              <a:rPr lang="en-IN" sz="1400" dirty="0"/>
              <a:t>: Kind the of access that this persistent volume will have (</a:t>
            </a:r>
            <a:r>
              <a:rPr lang="en-IN" sz="1400" dirty="0" err="1"/>
              <a:t>ReadWriteMany</a:t>
            </a:r>
            <a:r>
              <a:rPr lang="en-IN" sz="1400" dirty="0"/>
              <a:t>, </a:t>
            </a:r>
            <a:r>
              <a:rPr lang="en-IN" sz="1400" dirty="0" err="1"/>
              <a:t>ReadWriteOnce</a:t>
            </a:r>
            <a:r>
              <a:rPr lang="en-IN" sz="1400" dirty="0"/>
              <a:t>, </a:t>
            </a:r>
            <a:r>
              <a:rPr lang="en-IN" sz="1400" dirty="0" err="1"/>
              <a:t>ReadOnlyMany</a:t>
            </a:r>
            <a:r>
              <a:rPr lang="en-IN" sz="1400" dirty="0"/>
              <a:t>)</a:t>
            </a:r>
          </a:p>
          <a:p>
            <a:pPr marL="342900" indent="-342900">
              <a:buAutoNum type="alphaLcParenR"/>
            </a:pPr>
            <a:r>
              <a:rPr lang="en-IN" sz="1400" dirty="0" err="1"/>
              <a:t>persistentVolumeReclaimPolicy</a:t>
            </a:r>
            <a:r>
              <a:rPr lang="en-IN" sz="1400" dirty="0"/>
              <a:t>: </a:t>
            </a:r>
          </a:p>
          <a:p>
            <a:pPr marL="342900" indent="-342900">
              <a:buAutoNum type="alphaLcParenR"/>
            </a:pPr>
            <a:r>
              <a:rPr lang="en-IN" sz="1400" dirty="0"/>
              <a:t>Type of storage: It could be azure files, disks, ….</a:t>
            </a:r>
          </a:p>
          <a:p>
            <a:pPr>
              <a:buFont typeface="Wingdings" panose="05000000000000000000" pitchFamily="2" charset="2"/>
              <a:buChar char="à"/>
            </a:pPr>
            <a:r>
              <a:rPr lang="en-IN" sz="1500" dirty="0"/>
              <a:t>Once persistence volume gets created we can see those persistence volumes have been created in the AKS cluster. That means those are available and are ready to claim. </a:t>
            </a:r>
          </a:p>
        </p:txBody>
      </p:sp>
      <p:pic>
        <p:nvPicPr>
          <p:cNvPr id="5" name="Picture 4">
            <a:extLst>
              <a:ext uri="{FF2B5EF4-FFF2-40B4-BE49-F238E27FC236}">
                <a16:creationId xmlns:a16="http://schemas.microsoft.com/office/drawing/2014/main" id="{C5CAB348-DDF4-4262-A77A-E0D96D84037B}"/>
              </a:ext>
            </a:extLst>
          </p:cNvPr>
          <p:cNvPicPr>
            <a:picLocks noChangeAspect="1"/>
          </p:cNvPicPr>
          <p:nvPr/>
        </p:nvPicPr>
        <p:blipFill>
          <a:blip r:embed="rId2"/>
          <a:stretch>
            <a:fillRect/>
          </a:stretch>
        </p:blipFill>
        <p:spPr>
          <a:xfrm>
            <a:off x="4057095" y="4154342"/>
            <a:ext cx="7340919" cy="2486155"/>
          </a:xfrm>
          <a:prstGeom prst="rect">
            <a:avLst/>
          </a:prstGeom>
        </p:spPr>
      </p:pic>
    </p:spTree>
    <p:extLst>
      <p:ext uri="{BB962C8B-B14F-4D97-AF65-F5344CB8AC3E}">
        <p14:creationId xmlns:p14="http://schemas.microsoft.com/office/powerpoint/2010/main" val="422536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B7C3AE-7E7C-49B5-823D-A058363CFB82}"/>
              </a:ext>
            </a:extLst>
          </p:cNvPr>
          <p:cNvSpPr>
            <a:spLocks noGrp="1"/>
          </p:cNvSpPr>
          <p:nvPr>
            <p:ph idx="1"/>
          </p:nvPr>
        </p:nvSpPr>
        <p:spPr>
          <a:xfrm>
            <a:off x="230819" y="159798"/>
            <a:ext cx="11771791" cy="6604986"/>
          </a:xfrm>
        </p:spPr>
        <p:txBody>
          <a:bodyPr>
            <a:normAutofit/>
          </a:bodyPr>
          <a:lstStyle/>
          <a:p>
            <a:pPr marL="0" indent="0">
              <a:buNone/>
            </a:pPr>
            <a:r>
              <a:rPr lang="en-IN" sz="1600" dirty="0"/>
              <a:t>Login to the cluster:</a:t>
            </a:r>
          </a:p>
          <a:p>
            <a:pPr marL="0" indent="0">
              <a:buNone/>
            </a:pPr>
            <a:r>
              <a:rPr lang="en-IN" sz="1600" dirty="0" err="1"/>
              <a:t>az</a:t>
            </a:r>
            <a:r>
              <a:rPr lang="en-IN" sz="1600" dirty="0"/>
              <a:t> </a:t>
            </a:r>
            <a:r>
              <a:rPr lang="en-IN" sz="1600" dirty="0" err="1"/>
              <a:t>aks</a:t>
            </a:r>
            <a:r>
              <a:rPr lang="en-IN" sz="1600" dirty="0"/>
              <a:t> get-credentials --name </a:t>
            </a:r>
          </a:p>
          <a:p>
            <a:pPr marL="0" indent="0">
              <a:buNone/>
            </a:pPr>
            <a:r>
              <a:rPr lang="en-IN" sz="1600" dirty="0"/>
              <a:t>Cluster </a:t>
            </a:r>
            <a:r>
              <a:rPr lang="en-IN" sz="1600" dirty="0" err="1"/>
              <a:t>Autosalling</a:t>
            </a:r>
            <a:r>
              <a:rPr lang="en-IN" sz="1600" dirty="0"/>
              <a:t>:</a:t>
            </a:r>
          </a:p>
          <a:p>
            <a:pPr marL="0" indent="0">
              <a:buNone/>
            </a:pPr>
            <a:endParaRPr lang="en-IN" sz="1600" dirty="0"/>
          </a:p>
          <a:p>
            <a:pPr marL="0" indent="0">
              <a:buNone/>
            </a:pPr>
            <a:r>
              <a:rPr lang="en-IN" sz="1600" dirty="0"/>
              <a:t>Cluster upgrading.</a:t>
            </a:r>
          </a:p>
          <a:p>
            <a:pPr marL="0" indent="0">
              <a:buNone/>
            </a:pPr>
            <a:endParaRPr lang="en-IN" sz="1600" dirty="0"/>
          </a:p>
          <a:p>
            <a:pPr marL="0" indent="0">
              <a:buNone/>
            </a:pPr>
            <a:r>
              <a:rPr lang="en-IN" sz="1600" dirty="0"/>
              <a:t>Namespaces/Blue-Green </a:t>
            </a:r>
            <a:r>
              <a:rPr lang="en-IN" sz="1600" dirty="0" err="1"/>
              <a:t>stratogy</a:t>
            </a:r>
            <a:r>
              <a:rPr lang="en-IN" sz="1600" dirty="0"/>
              <a:t>:</a:t>
            </a:r>
          </a:p>
          <a:p>
            <a:pPr>
              <a:buFont typeface="Wingdings" panose="05000000000000000000" pitchFamily="2" charset="2"/>
              <a:buChar char="à"/>
            </a:pPr>
            <a:r>
              <a:rPr lang="en-IN" sz="1600" dirty="0">
                <a:sym typeface="Wingdings" panose="05000000000000000000" pitchFamily="2" charset="2"/>
              </a:rPr>
              <a:t>In Kubernetes we can </a:t>
            </a:r>
            <a:r>
              <a:rPr lang="en-IN" sz="1600" dirty="0" err="1">
                <a:sym typeface="Wingdings" panose="05000000000000000000" pitchFamily="2" charset="2"/>
              </a:rPr>
              <a:t>organiza</a:t>
            </a:r>
            <a:r>
              <a:rPr lang="en-IN" sz="1600" dirty="0">
                <a:sym typeface="Wingdings" panose="05000000000000000000" pitchFamily="2" charset="2"/>
              </a:rPr>
              <a:t> our resources in namespaces.</a:t>
            </a:r>
          </a:p>
          <a:p>
            <a:pPr>
              <a:buFont typeface="Wingdings" panose="05000000000000000000" pitchFamily="2" charset="2"/>
              <a:buChar char="à"/>
            </a:pPr>
            <a:r>
              <a:rPr lang="en-IN" sz="1600" dirty="0">
                <a:sym typeface="Wingdings" panose="05000000000000000000" pitchFamily="2" charset="2"/>
              </a:rPr>
              <a:t>Namespace is virtual cluster inside of the Kubernetes.</a:t>
            </a:r>
          </a:p>
          <a:p>
            <a:pPr>
              <a:buFont typeface="Wingdings" panose="05000000000000000000" pitchFamily="2" charset="2"/>
              <a:buChar char="à"/>
            </a:pPr>
            <a:r>
              <a:rPr lang="en-IN" sz="1600" dirty="0">
                <a:sym typeface="Wingdings" panose="05000000000000000000" pitchFamily="2" charset="2"/>
              </a:rPr>
              <a:t>Once we create a cluster by default Kubernetes gives you 4 default namespaces.</a:t>
            </a:r>
          </a:p>
          <a:p>
            <a:pPr marL="342900" indent="-342900">
              <a:buAutoNum type="arabicParenR"/>
            </a:pPr>
            <a:r>
              <a:rPr lang="en-IN" sz="1600" dirty="0">
                <a:sym typeface="Wingdings" panose="05000000000000000000" pitchFamily="2" charset="2"/>
              </a:rPr>
              <a:t>Kubernetes-dashboard: Its only specific to </a:t>
            </a:r>
            <a:r>
              <a:rPr lang="en-IN" sz="1600" dirty="0" err="1">
                <a:sym typeface="Wingdings" panose="05000000000000000000" pitchFamily="2" charset="2"/>
              </a:rPr>
              <a:t>minikube</a:t>
            </a:r>
            <a:r>
              <a:rPr lang="en-IN" sz="1600" dirty="0">
                <a:sym typeface="Wingdings" panose="05000000000000000000" pitchFamily="2" charset="2"/>
              </a:rPr>
              <a:t>. In standard cluster you will not have this.</a:t>
            </a:r>
          </a:p>
          <a:p>
            <a:pPr marL="342900" indent="-342900">
              <a:buAutoNum type="arabicParenR"/>
            </a:pPr>
            <a:r>
              <a:rPr lang="en-IN" sz="1600" dirty="0" err="1">
                <a:sym typeface="Wingdings" panose="05000000000000000000" pitchFamily="2" charset="2"/>
              </a:rPr>
              <a:t>Kube</a:t>
            </a:r>
            <a:r>
              <a:rPr lang="en-IN" sz="1600" dirty="0">
                <a:sym typeface="Wingdings" panose="05000000000000000000" pitchFamily="2" charset="2"/>
              </a:rPr>
              <a:t>-system: It is not meant for our use. We should not create anything or should not modify anything on this namespaces.  The components are deployed here are system processes. </a:t>
            </a:r>
          </a:p>
          <a:p>
            <a:pPr marL="342900" indent="-342900">
              <a:buAutoNum type="arabicParenR"/>
            </a:pPr>
            <a:r>
              <a:rPr lang="en-IN" sz="1600" dirty="0" err="1">
                <a:sym typeface="Wingdings" panose="05000000000000000000" pitchFamily="2" charset="2"/>
              </a:rPr>
              <a:t>Kube</a:t>
            </a:r>
            <a:r>
              <a:rPr lang="en-IN" sz="1600" dirty="0">
                <a:sym typeface="Wingdings" panose="05000000000000000000" pitchFamily="2" charset="2"/>
              </a:rPr>
              <a:t>-Public: This contains the publicly accessible data. This has config map that contains cluster information which </a:t>
            </a:r>
            <a:r>
              <a:rPr lang="en-IN" sz="1600" dirty="0" err="1">
                <a:sym typeface="Wingdings" panose="05000000000000000000" pitchFamily="2" charset="2"/>
              </a:rPr>
              <a:t>accable</a:t>
            </a:r>
            <a:r>
              <a:rPr lang="en-IN" sz="1600" dirty="0">
                <a:sym typeface="Wingdings" panose="05000000000000000000" pitchFamily="2" charset="2"/>
              </a:rPr>
              <a:t> without authentication. </a:t>
            </a:r>
          </a:p>
          <a:p>
            <a:pPr marL="0" indent="0">
              <a:buNone/>
            </a:pPr>
            <a:r>
              <a:rPr lang="en-IN" sz="1600" dirty="0" err="1">
                <a:sym typeface="Wingdings" panose="05000000000000000000" pitchFamily="2" charset="2"/>
              </a:rPr>
              <a:t>Eg</a:t>
            </a:r>
            <a:r>
              <a:rPr lang="en-IN" sz="1600" dirty="0">
                <a:sym typeface="Wingdings" panose="05000000000000000000" pitchFamily="2" charset="2"/>
              </a:rPr>
              <a:t>: </a:t>
            </a:r>
            <a:r>
              <a:rPr lang="en-IN" sz="1600" dirty="0" err="1">
                <a:sym typeface="Wingdings" panose="05000000000000000000" pitchFamily="2" charset="2"/>
              </a:rPr>
              <a:t>kubectl</a:t>
            </a:r>
            <a:r>
              <a:rPr lang="en-IN" sz="1600" dirty="0">
                <a:sym typeface="Wingdings" panose="05000000000000000000" pitchFamily="2" charset="2"/>
              </a:rPr>
              <a:t> cluster-info</a:t>
            </a:r>
          </a:p>
          <a:p>
            <a:pPr marL="0" indent="0">
              <a:buNone/>
            </a:pPr>
            <a:r>
              <a:rPr lang="en-IN" sz="1600" dirty="0">
                <a:sym typeface="Wingdings" panose="05000000000000000000" pitchFamily="2" charset="2"/>
              </a:rPr>
              <a:t>4) </a:t>
            </a:r>
            <a:r>
              <a:rPr lang="en-IN" sz="1600" dirty="0" err="1">
                <a:sym typeface="Wingdings" panose="05000000000000000000" pitchFamily="2" charset="2"/>
              </a:rPr>
              <a:t>Kube</a:t>
            </a:r>
            <a:r>
              <a:rPr lang="en-IN" sz="1600" dirty="0">
                <a:sym typeface="Wingdings" panose="05000000000000000000" pitchFamily="2" charset="2"/>
              </a:rPr>
              <a:t>-node-lease: It holds the information about heartbeats of the nodes. This determines the availability of the node.</a:t>
            </a:r>
          </a:p>
          <a:p>
            <a:pPr marL="0" indent="0">
              <a:buNone/>
            </a:pPr>
            <a:r>
              <a:rPr lang="en-IN" sz="1600" dirty="0">
                <a:sym typeface="Wingdings" panose="05000000000000000000" pitchFamily="2" charset="2"/>
              </a:rPr>
              <a:t>5) Default: This is the one we are going to use for creating the resources, if we are not created any of the namespace.</a:t>
            </a:r>
            <a:endParaRPr lang="en-IN" sz="1600" dirty="0"/>
          </a:p>
        </p:txBody>
      </p:sp>
    </p:spTree>
    <p:extLst>
      <p:ext uri="{BB962C8B-B14F-4D97-AF65-F5344CB8AC3E}">
        <p14:creationId xmlns:p14="http://schemas.microsoft.com/office/powerpoint/2010/main" val="797417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5EDCED-6153-4B72-9CE2-69B08CFC8F6B}"/>
              </a:ext>
            </a:extLst>
          </p:cNvPr>
          <p:cNvSpPr>
            <a:spLocks noGrp="1"/>
          </p:cNvSpPr>
          <p:nvPr>
            <p:ph idx="1"/>
          </p:nvPr>
        </p:nvSpPr>
        <p:spPr>
          <a:xfrm>
            <a:off x="248575" y="168676"/>
            <a:ext cx="11594237" cy="6462943"/>
          </a:xfrm>
        </p:spPr>
        <p:txBody>
          <a:bodyPr>
            <a:normAutofit/>
          </a:bodyPr>
          <a:lstStyle/>
          <a:p>
            <a:pPr>
              <a:buFont typeface="Wingdings" panose="05000000000000000000" pitchFamily="2" charset="2"/>
              <a:buChar char="à"/>
            </a:pPr>
            <a:r>
              <a:rPr lang="en-IN" sz="1500" dirty="0">
                <a:sym typeface="Wingdings" panose="05000000000000000000" pitchFamily="2" charset="2"/>
              </a:rPr>
              <a:t>Now we need to mount this to a pod using persistence volume claim. So we need to create persistence volume claim. Then mount the persistence volumes to pods using persistence volume claim.</a:t>
            </a:r>
          </a:p>
          <a:p>
            <a:pPr marL="0" indent="0">
              <a:buNone/>
            </a:pPr>
            <a:r>
              <a:rPr lang="en-IN" sz="1500" dirty="0">
                <a:sym typeface="Wingdings" panose="05000000000000000000" pitchFamily="2" charset="2"/>
              </a:rPr>
              <a:t>Persistence volume claim:</a:t>
            </a:r>
          </a:p>
          <a:p>
            <a:pPr marL="0" indent="0">
              <a:buNone/>
            </a:pPr>
            <a:r>
              <a:rPr lang="en-IN" sz="1500" dirty="0">
                <a:sym typeface="Wingdings" panose="05000000000000000000" pitchFamily="2" charset="2"/>
              </a:rPr>
              <a:t>Storage: size what app needs.</a:t>
            </a:r>
          </a:p>
          <a:p>
            <a:pPr marL="0" indent="0">
              <a:buNone/>
            </a:pPr>
            <a:r>
              <a:rPr lang="en-IN" sz="1500" dirty="0" err="1">
                <a:sym typeface="Wingdings" panose="05000000000000000000" pitchFamily="2" charset="2"/>
              </a:rPr>
              <a:t>accessMode</a:t>
            </a:r>
            <a:r>
              <a:rPr lang="en-IN" sz="1500" dirty="0">
                <a:sym typeface="Wingdings" panose="05000000000000000000" pitchFamily="2" charset="2"/>
              </a:rPr>
              <a:t>: The access mode that the app needs.</a:t>
            </a:r>
          </a:p>
          <a:p>
            <a:pPr marL="0" indent="0">
              <a:buNone/>
            </a:pPr>
            <a:r>
              <a:rPr lang="en-IN" sz="1500" dirty="0">
                <a:sym typeface="Wingdings" panose="05000000000000000000" pitchFamily="2" charset="2"/>
              </a:rPr>
              <a:t>Annotations: This is tells AKS to not to create a new storage account/disks, but pick the resources from the existing storage account/disks.</a:t>
            </a:r>
          </a:p>
          <a:p>
            <a:pPr>
              <a:buFont typeface="Wingdings" panose="05000000000000000000" pitchFamily="2" charset="2"/>
              <a:buChar char="à"/>
            </a:pPr>
            <a:r>
              <a:rPr lang="en-IN" sz="1500" dirty="0">
                <a:sym typeface="Wingdings" panose="05000000000000000000" pitchFamily="2" charset="2"/>
              </a:rPr>
              <a:t>Once persistence volume claim created, the AKS will search for available persistence volume and bound it once it finds. Till bound the persistent volume claim bounded it will be pending state.</a:t>
            </a:r>
          </a:p>
          <a:p>
            <a:pPr>
              <a:buFont typeface="Wingdings" panose="05000000000000000000" pitchFamily="2" charset="2"/>
              <a:buChar char="à"/>
            </a:pPr>
            <a:r>
              <a:rPr lang="en-IN" sz="1500" dirty="0">
                <a:sym typeface="Wingdings" panose="05000000000000000000" pitchFamily="2" charset="2"/>
              </a:rPr>
              <a:t>Once </a:t>
            </a:r>
            <a:r>
              <a:rPr lang="en-IN" sz="1500" dirty="0" err="1">
                <a:sym typeface="Wingdings" panose="05000000000000000000" pitchFamily="2" charset="2"/>
              </a:rPr>
              <a:t>persistant</a:t>
            </a:r>
            <a:r>
              <a:rPr lang="en-IN" sz="1500" dirty="0">
                <a:sym typeface="Wingdings" panose="05000000000000000000" pitchFamily="2" charset="2"/>
              </a:rPr>
              <a:t> volume and claims bounded those will be in bound state.</a:t>
            </a:r>
          </a:p>
          <a:p>
            <a:pPr>
              <a:buFont typeface="Wingdings" panose="05000000000000000000" pitchFamily="2" charset="2"/>
              <a:buChar char="à"/>
            </a:pPr>
            <a:endParaRPr lang="en-IN" sz="1500" dirty="0">
              <a:sym typeface="Wingdings" panose="05000000000000000000" pitchFamily="2" charset="2"/>
            </a:endParaRPr>
          </a:p>
        </p:txBody>
      </p:sp>
      <p:pic>
        <p:nvPicPr>
          <p:cNvPr id="5" name="Picture 4">
            <a:extLst>
              <a:ext uri="{FF2B5EF4-FFF2-40B4-BE49-F238E27FC236}">
                <a16:creationId xmlns:a16="http://schemas.microsoft.com/office/drawing/2014/main" id="{46ABB3FB-6AB8-4477-B834-7CBBE24FFBB8}"/>
              </a:ext>
            </a:extLst>
          </p:cNvPr>
          <p:cNvPicPr>
            <a:picLocks noChangeAspect="1"/>
          </p:cNvPicPr>
          <p:nvPr/>
        </p:nvPicPr>
        <p:blipFill>
          <a:blip r:embed="rId2"/>
          <a:stretch>
            <a:fillRect/>
          </a:stretch>
        </p:blipFill>
        <p:spPr>
          <a:xfrm>
            <a:off x="430295" y="3207059"/>
            <a:ext cx="5073860" cy="2945166"/>
          </a:xfrm>
          <a:prstGeom prst="rect">
            <a:avLst/>
          </a:prstGeom>
        </p:spPr>
      </p:pic>
      <p:pic>
        <p:nvPicPr>
          <p:cNvPr id="7" name="Picture 6">
            <a:extLst>
              <a:ext uri="{FF2B5EF4-FFF2-40B4-BE49-F238E27FC236}">
                <a16:creationId xmlns:a16="http://schemas.microsoft.com/office/drawing/2014/main" id="{2618A2C3-A4C1-4E15-B270-FC203C1877F8}"/>
              </a:ext>
            </a:extLst>
          </p:cNvPr>
          <p:cNvPicPr>
            <a:picLocks noChangeAspect="1"/>
          </p:cNvPicPr>
          <p:nvPr/>
        </p:nvPicPr>
        <p:blipFill>
          <a:blip r:embed="rId3"/>
          <a:stretch>
            <a:fillRect/>
          </a:stretch>
        </p:blipFill>
        <p:spPr>
          <a:xfrm>
            <a:off x="6427433" y="3290367"/>
            <a:ext cx="4854878" cy="2950634"/>
          </a:xfrm>
          <a:prstGeom prst="rect">
            <a:avLst/>
          </a:prstGeom>
        </p:spPr>
      </p:pic>
    </p:spTree>
    <p:extLst>
      <p:ext uri="{BB962C8B-B14F-4D97-AF65-F5344CB8AC3E}">
        <p14:creationId xmlns:p14="http://schemas.microsoft.com/office/powerpoint/2010/main" val="1187090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5EDCED-6153-4B72-9CE2-69B08CFC8F6B}"/>
              </a:ext>
            </a:extLst>
          </p:cNvPr>
          <p:cNvSpPr>
            <a:spLocks noGrp="1"/>
          </p:cNvSpPr>
          <p:nvPr>
            <p:ph idx="1"/>
          </p:nvPr>
        </p:nvSpPr>
        <p:spPr>
          <a:xfrm>
            <a:off x="248575" y="168676"/>
            <a:ext cx="11594237" cy="6462943"/>
          </a:xfrm>
        </p:spPr>
        <p:txBody>
          <a:bodyPr>
            <a:normAutofit/>
          </a:bodyPr>
          <a:lstStyle/>
          <a:p>
            <a:pPr>
              <a:buFont typeface="Wingdings" panose="05000000000000000000" pitchFamily="2" charset="2"/>
              <a:buChar char="à"/>
            </a:pPr>
            <a:r>
              <a:rPr lang="en-IN" sz="1500" dirty="0">
                <a:sym typeface="Wingdings" panose="05000000000000000000" pitchFamily="2" charset="2"/>
              </a:rPr>
              <a:t>If we want to picks the exact persistent volume to the persistent volume claim, then we need to use the same label selectors in the persistent volume and persistent volume claims.</a:t>
            </a: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marL="0" indent="0">
              <a:buNone/>
            </a:pPr>
            <a:endParaRPr lang="en-IN" sz="1500" dirty="0">
              <a:sym typeface="Wingdings" panose="05000000000000000000" pitchFamily="2" charset="2"/>
            </a:endParaRPr>
          </a:p>
          <a:p>
            <a:pPr marL="0" indent="0">
              <a:buNone/>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marL="0" indent="0">
              <a:buNone/>
            </a:pPr>
            <a:r>
              <a:rPr lang="en-IN" sz="1500" dirty="0">
                <a:sym typeface="Wingdings" panose="05000000000000000000" pitchFamily="2" charset="2"/>
              </a:rPr>
              <a:t>Note: </a:t>
            </a:r>
            <a:r>
              <a:rPr lang="en-IN" sz="1400" dirty="0"/>
              <a:t>** </a:t>
            </a:r>
            <a:r>
              <a:rPr lang="en-IN" sz="1400" dirty="0" err="1"/>
              <a:t>Persistant</a:t>
            </a:r>
            <a:r>
              <a:rPr lang="en-IN" sz="1400" dirty="0"/>
              <a:t> volumes no need to be in the same namespace but </a:t>
            </a:r>
            <a:r>
              <a:rPr lang="en-IN" sz="1400" dirty="0" err="1"/>
              <a:t>persistant</a:t>
            </a:r>
            <a:r>
              <a:rPr lang="en-IN" sz="1400" dirty="0"/>
              <a:t> volume claims and pods should be in the same namespace.</a:t>
            </a:r>
          </a:p>
          <a:p>
            <a:pPr marL="0" indent="0">
              <a:buNone/>
            </a:pPr>
            <a:r>
              <a:rPr lang="en-IN" sz="1500" dirty="0">
                <a:sym typeface="Wingdings" panose="05000000000000000000" pitchFamily="2" charset="2"/>
              </a:rPr>
              <a:t>Reclaim Policy: </a:t>
            </a:r>
          </a:p>
          <a:p>
            <a:pPr>
              <a:buFont typeface="Wingdings" panose="05000000000000000000" pitchFamily="2" charset="2"/>
              <a:buChar char="à"/>
            </a:pPr>
            <a:r>
              <a:rPr lang="en-IN" sz="1500" dirty="0">
                <a:sym typeface="Wingdings" panose="05000000000000000000" pitchFamily="2" charset="2"/>
              </a:rPr>
              <a:t>Suppose the pods/apps has been deleted and organization no longer needs the app. That means pod/persistent volume claim gets deleted. How about persistent volume and the underlying storage? </a:t>
            </a:r>
          </a:p>
          <a:p>
            <a:pPr marL="0" indent="0">
              <a:buNone/>
            </a:pPr>
            <a:r>
              <a:rPr lang="en-IN" sz="1500" dirty="0">
                <a:sym typeface="Wingdings" panose="05000000000000000000" pitchFamily="2" charset="2"/>
              </a:rPr>
              <a:t>   Ans: This can be specified in the reclaim policy of the persistent volume </a:t>
            </a:r>
            <a:r>
              <a:rPr lang="en-IN" sz="1500" dirty="0" err="1">
                <a:sym typeface="Wingdings" panose="05000000000000000000" pitchFamily="2" charset="2"/>
              </a:rPr>
              <a:t>yml</a:t>
            </a:r>
            <a:r>
              <a:rPr lang="en-IN" sz="1500" dirty="0">
                <a:sym typeface="Wingdings" panose="05000000000000000000" pitchFamily="2" charset="2"/>
              </a:rPr>
              <a:t>.</a:t>
            </a:r>
          </a:p>
          <a:p>
            <a:pPr marL="0" indent="0">
              <a:buNone/>
            </a:pPr>
            <a:r>
              <a:rPr lang="en-IN" sz="1500" dirty="0">
                <a:sym typeface="Wingdings" panose="05000000000000000000" pitchFamily="2" charset="2"/>
              </a:rPr>
              <a:t> </a:t>
            </a:r>
            <a:r>
              <a:rPr lang="en-IN" sz="1500" b="1" dirty="0">
                <a:sym typeface="Wingdings" panose="05000000000000000000" pitchFamily="2" charset="2"/>
              </a:rPr>
              <a:t>Reclaim Policy: Retain=</a:t>
            </a:r>
            <a:r>
              <a:rPr lang="en-IN" sz="1500" dirty="0">
                <a:sym typeface="Wingdings" panose="05000000000000000000" pitchFamily="2" charset="2"/>
              </a:rPr>
              <a:t> Then the volume will change the phase from </a:t>
            </a:r>
            <a:r>
              <a:rPr lang="en-IN" sz="1500" b="1" dirty="0">
                <a:sym typeface="Wingdings" panose="05000000000000000000" pitchFamily="2" charset="2"/>
              </a:rPr>
              <a:t>available </a:t>
            </a:r>
            <a:r>
              <a:rPr lang="en-IN" sz="1500" dirty="0">
                <a:sym typeface="Wingdings" panose="05000000000000000000" pitchFamily="2" charset="2"/>
              </a:rPr>
              <a:t>to </a:t>
            </a:r>
            <a:r>
              <a:rPr lang="en-IN" sz="1500" b="1" dirty="0">
                <a:sym typeface="Wingdings" panose="05000000000000000000" pitchFamily="2" charset="2"/>
              </a:rPr>
              <a:t>released</a:t>
            </a:r>
            <a:r>
              <a:rPr lang="en-IN" sz="1500" dirty="0">
                <a:sym typeface="Wingdings" panose="05000000000000000000" pitchFamily="2" charset="2"/>
              </a:rPr>
              <a:t>. And the data will still be available. And no other pod can claim this particular persistent volume.</a:t>
            </a:r>
          </a:p>
        </p:txBody>
      </p:sp>
      <p:pic>
        <p:nvPicPr>
          <p:cNvPr id="4" name="Picture 3">
            <a:extLst>
              <a:ext uri="{FF2B5EF4-FFF2-40B4-BE49-F238E27FC236}">
                <a16:creationId xmlns:a16="http://schemas.microsoft.com/office/drawing/2014/main" id="{A97A2D83-8668-46D2-8DDD-E0D958F5615D}"/>
              </a:ext>
            </a:extLst>
          </p:cNvPr>
          <p:cNvPicPr>
            <a:picLocks noChangeAspect="1"/>
          </p:cNvPicPr>
          <p:nvPr/>
        </p:nvPicPr>
        <p:blipFill>
          <a:blip r:embed="rId2"/>
          <a:stretch>
            <a:fillRect/>
          </a:stretch>
        </p:blipFill>
        <p:spPr>
          <a:xfrm>
            <a:off x="1970842" y="627032"/>
            <a:ext cx="5951110" cy="1974126"/>
          </a:xfrm>
          <a:prstGeom prst="rect">
            <a:avLst/>
          </a:prstGeom>
        </p:spPr>
      </p:pic>
      <p:pic>
        <p:nvPicPr>
          <p:cNvPr id="6" name="Picture 5">
            <a:extLst>
              <a:ext uri="{FF2B5EF4-FFF2-40B4-BE49-F238E27FC236}">
                <a16:creationId xmlns:a16="http://schemas.microsoft.com/office/drawing/2014/main" id="{3984A2FB-99B8-404F-9CEA-63B78DE4B1ED}"/>
              </a:ext>
            </a:extLst>
          </p:cNvPr>
          <p:cNvPicPr>
            <a:picLocks noChangeAspect="1"/>
          </p:cNvPicPr>
          <p:nvPr/>
        </p:nvPicPr>
        <p:blipFill>
          <a:blip r:embed="rId3"/>
          <a:stretch>
            <a:fillRect/>
          </a:stretch>
        </p:blipFill>
        <p:spPr>
          <a:xfrm>
            <a:off x="4492101" y="4447712"/>
            <a:ext cx="6206866" cy="2321511"/>
          </a:xfrm>
          <a:prstGeom prst="rect">
            <a:avLst/>
          </a:prstGeom>
        </p:spPr>
      </p:pic>
    </p:spTree>
    <p:extLst>
      <p:ext uri="{BB962C8B-B14F-4D97-AF65-F5344CB8AC3E}">
        <p14:creationId xmlns:p14="http://schemas.microsoft.com/office/powerpoint/2010/main" val="2352442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5EDCED-6153-4B72-9CE2-69B08CFC8F6B}"/>
              </a:ext>
            </a:extLst>
          </p:cNvPr>
          <p:cNvSpPr>
            <a:spLocks noGrp="1"/>
          </p:cNvSpPr>
          <p:nvPr>
            <p:ph idx="1"/>
          </p:nvPr>
        </p:nvSpPr>
        <p:spPr>
          <a:xfrm>
            <a:off x="248575" y="168676"/>
            <a:ext cx="11594237" cy="6462943"/>
          </a:xfrm>
        </p:spPr>
        <p:txBody>
          <a:bodyPr>
            <a:normAutofit/>
          </a:bodyPr>
          <a:lstStyle/>
          <a:p>
            <a:pPr>
              <a:buFont typeface="Wingdings" panose="05000000000000000000" pitchFamily="2" charset="2"/>
              <a:buChar char="à"/>
            </a:pPr>
            <a:r>
              <a:rPr lang="en-IN" sz="1500" b="1" dirty="0" err="1"/>
              <a:t>ReclaimPolicy:Delete</a:t>
            </a:r>
            <a:r>
              <a:rPr lang="en-IN" sz="1500" dirty="0"/>
              <a:t>= In this case the persistent volume and the underlying storage account get deleted automatically once the app gets deleted.</a:t>
            </a:r>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a:buFont typeface="Wingdings" panose="05000000000000000000" pitchFamily="2" charset="2"/>
              <a:buChar char="à"/>
            </a:pPr>
            <a:endParaRPr lang="en-IN" sz="1500" dirty="0"/>
          </a:p>
          <a:p>
            <a:pPr marL="0" indent="0">
              <a:buNone/>
            </a:pPr>
            <a:r>
              <a:rPr lang="en-IN" sz="1500" b="1" dirty="0"/>
              <a:t>Dynamic/Storage Class</a:t>
            </a:r>
            <a:r>
              <a:rPr lang="en-IN" sz="1500" dirty="0"/>
              <a:t>:</a:t>
            </a:r>
          </a:p>
          <a:p>
            <a:pPr>
              <a:buFont typeface="Wingdings" panose="05000000000000000000" pitchFamily="2" charset="2"/>
              <a:buChar char="à"/>
            </a:pPr>
            <a:r>
              <a:rPr lang="en-IN" sz="1500" dirty="0">
                <a:sym typeface="Wingdings" panose="05000000000000000000" pitchFamily="2" charset="2"/>
              </a:rPr>
              <a:t>Dynamic means we don’t need to create any persistent volume, AKS automatically will create this one. This we called as storage classes.</a:t>
            </a:r>
          </a:p>
          <a:p>
            <a:pPr>
              <a:buFont typeface="Wingdings" panose="05000000000000000000" pitchFamily="2" charset="2"/>
              <a:buChar char="à"/>
            </a:pPr>
            <a:r>
              <a:rPr lang="en-IN" sz="1500" dirty="0"/>
              <a:t>We create persistent volume claim, and persistent volume claim </a:t>
            </a:r>
            <a:r>
              <a:rPr lang="en-IN" sz="1500" dirty="0" err="1"/>
              <a:t>yml</a:t>
            </a:r>
            <a:r>
              <a:rPr lang="en-IN" sz="1500" dirty="0"/>
              <a:t> this time would be slightly different. This will have the </a:t>
            </a:r>
            <a:r>
              <a:rPr lang="en-IN" sz="1500" b="1" dirty="0" err="1"/>
              <a:t>storageClassName</a:t>
            </a:r>
            <a:r>
              <a:rPr lang="en-IN" sz="1500" dirty="0"/>
              <a:t>.</a:t>
            </a:r>
          </a:p>
          <a:p>
            <a:pPr>
              <a:buFont typeface="Wingdings" panose="05000000000000000000" pitchFamily="2" charset="2"/>
              <a:buChar char="à"/>
            </a:pPr>
            <a:r>
              <a:rPr lang="en-IN" sz="1500" dirty="0"/>
              <a:t>Based on the storage class name specified in the </a:t>
            </a:r>
            <a:r>
              <a:rPr lang="en-IN" sz="1500" dirty="0" err="1"/>
              <a:t>pesistent</a:t>
            </a:r>
            <a:r>
              <a:rPr lang="en-IN" sz="1500" dirty="0"/>
              <a:t> volume claim and applied this into the pod, then AKS will automatically create </a:t>
            </a:r>
            <a:r>
              <a:rPr lang="en-IN" sz="1500" b="1" dirty="0"/>
              <a:t>underlying storage </a:t>
            </a:r>
            <a:r>
              <a:rPr lang="en-IN" sz="1500" dirty="0"/>
              <a:t>and </a:t>
            </a:r>
            <a:r>
              <a:rPr lang="en-IN" sz="1500" b="1" dirty="0"/>
              <a:t>persistent volume </a:t>
            </a:r>
            <a:r>
              <a:rPr lang="en-IN" sz="1500" dirty="0"/>
              <a:t>in the AKS.</a:t>
            </a:r>
          </a:p>
        </p:txBody>
      </p:sp>
      <p:pic>
        <p:nvPicPr>
          <p:cNvPr id="4" name="Picture 3">
            <a:extLst>
              <a:ext uri="{FF2B5EF4-FFF2-40B4-BE49-F238E27FC236}">
                <a16:creationId xmlns:a16="http://schemas.microsoft.com/office/drawing/2014/main" id="{0E66D787-2EAC-44C4-A9F8-691409096174}"/>
              </a:ext>
            </a:extLst>
          </p:cNvPr>
          <p:cNvPicPr>
            <a:picLocks noChangeAspect="1"/>
          </p:cNvPicPr>
          <p:nvPr/>
        </p:nvPicPr>
        <p:blipFill>
          <a:blip r:embed="rId2"/>
          <a:stretch>
            <a:fillRect/>
          </a:stretch>
        </p:blipFill>
        <p:spPr>
          <a:xfrm>
            <a:off x="1447060" y="541537"/>
            <a:ext cx="8060924" cy="2183908"/>
          </a:xfrm>
          <a:prstGeom prst="rect">
            <a:avLst/>
          </a:prstGeom>
        </p:spPr>
      </p:pic>
      <p:pic>
        <p:nvPicPr>
          <p:cNvPr id="6" name="Picture 5">
            <a:extLst>
              <a:ext uri="{FF2B5EF4-FFF2-40B4-BE49-F238E27FC236}">
                <a16:creationId xmlns:a16="http://schemas.microsoft.com/office/drawing/2014/main" id="{E75255D8-7FF9-49B9-A37E-F5596B1CBA02}"/>
              </a:ext>
            </a:extLst>
          </p:cNvPr>
          <p:cNvPicPr>
            <a:picLocks noChangeAspect="1"/>
          </p:cNvPicPr>
          <p:nvPr/>
        </p:nvPicPr>
        <p:blipFill>
          <a:blip r:embed="rId3"/>
          <a:stretch>
            <a:fillRect/>
          </a:stretch>
        </p:blipFill>
        <p:spPr>
          <a:xfrm>
            <a:off x="5779363" y="4386033"/>
            <a:ext cx="3333796" cy="2245586"/>
          </a:xfrm>
          <a:prstGeom prst="rect">
            <a:avLst/>
          </a:prstGeom>
        </p:spPr>
      </p:pic>
    </p:spTree>
    <p:extLst>
      <p:ext uri="{BB962C8B-B14F-4D97-AF65-F5344CB8AC3E}">
        <p14:creationId xmlns:p14="http://schemas.microsoft.com/office/powerpoint/2010/main" val="4085740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5EDCED-6153-4B72-9CE2-69B08CFC8F6B}"/>
              </a:ext>
            </a:extLst>
          </p:cNvPr>
          <p:cNvSpPr>
            <a:spLocks noGrp="1"/>
          </p:cNvSpPr>
          <p:nvPr>
            <p:ph idx="1"/>
          </p:nvPr>
        </p:nvSpPr>
        <p:spPr>
          <a:xfrm>
            <a:off x="248575" y="168676"/>
            <a:ext cx="11594237" cy="6462943"/>
          </a:xfrm>
        </p:spPr>
        <p:txBody>
          <a:bodyPr>
            <a:normAutofit/>
          </a:bodyPr>
          <a:lstStyle/>
          <a:p>
            <a:pPr marL="0" indent="0">
              <a:buNone/>
            </a:pPr>
            <a:r>
              <a:rPr lang="en-IN" sz="1500" dirty="0"/>
              <a:t>Types of Storage Class: In AKS we have inbuilt storage classes available. Those will create behind the actions.</a:t>
            </a:r>
          </a:p>
          <a:p>
            <a:pPr>
              <a:buFont typeface="Wingdings" panose="05000000000000000000" pitchFamily="2" charset="2"/>
              <a:buChar char="à"/>
            </a:pPr>
            <a:r>
              <a:rPr lang="en-IN" sz="1500" dirty="0">
                <a:sym typeface="Wingdings" panose="05000000000000000000" pitchFamily="2" charset="2"/>
              </a:rPr>
              <a:t>If we not </a:t>
            </a:r>
            <a:r>
              <a:rPr lang="en-IN" sz="1500" dirty="0" err="1">
                <a:sym typeface="Wingdings" panose="05000000000000000000" pitchFamily="2" charset="2"/>
              </a:rPr>
              <a:t>specifty</a:t>
            </a:r>
            <a:r>
              <a:rPr lang="en-IN" sz="1500" dirty="0">
                <a:sym typeface="Wingdings" panose="05000000000000000000" pitchFamily="2" charset="2"/>
              </a:rPr>
              <a:t> </a:t>
            </a:r>
            <a:r>
              <a:rPr lang="en-IN" sz="1500" b="1" dirty="0" err="1">
                <a:sym typeface="Wingdings" panose="05000000000000000000" pitchFamily="2" charset="2"/>
              </a:rPr>
              <a:t>storageclassname</a:t>
            </a:r>
            <a:r>
              <a:rPr lang="en-IN" sz="1500" dirty="0">
                <a:sym typeface="Wingdings" panose="05000000000000000000" pitchFamily="2" charset="2"/>
              </a:rPr>
              <a:t> in the manifest file, then it will managed disks and that to standard </a:t>
            </a:r>
            <a:r>
              <a:rPr lang="en-IN" sz="1500" dirty="0" err="1">
                <a:sym typeface="Wingdings" panose="05000000000000000000" pitchFamily="2" charset="2"/>
              </a:rPr>
              <a:t>ssd</a:t>
            </a:r>
            <a:r>
              <a:rPr lang="en-IN" sz="1500" dirty="0">
                <a:sym typeface="Wingdings" panose="05000000000000000000" pitchFamily="2" charset="2"/>
              </a:rPr>
              <a:t>. Also this will create persistent volume.</a:t>
            </a:r>
          </a:p>
          <a:p>
            <a:pPr>
              <a:buFont typeface="Wingdings" panose="05000000000000000000" pitchFamily="2" charset="2"/>
              <a:buChar char="à"/>
            </a:pPr>
            <a:r>
              <a:rPr lang="en-IN" sz="1500" dirty="0">
                <a:sym typeface="Wingdings" panose="05000000000000000000" pitchFamily="2" charset="2"/>
              </a:rPr>
              <a:t>Similarly managed-premium, </a:t>
            </a:r>
            <a:r>
              <a:rPr lang="en-IN" sz="1500" dirty="0" err="1">
                <a:sym typeface="Wingdings" panose="05000000000000000000" pitchFamily="2" charset="2"/>
              </a:rPr>
              <a:t>azureFile</a:t>
            </a:r>
            <a:r>
              <a:rPr lang="en-IN" sz="1500" dirty="0">
                <a:sym typeface="Wingdings" panose="05000000000000000000" pitchFamily="2" charset="2"/>
              </a:rPr>
              <a:t>, </a:t>
            </a:r>
            <a:r>
              <a:rPr lang="en-IN" sz="1500" dirty="0" err="1">
                <a:sym typeface="Wingdings" panose="05000000000000000000" pitchFamily="2" charset="2"/>
              </a:rPr>
              <a:t>azureFile</a:t>
            </a:r>
            <a:r>
              <a:rPr lang="en-IN" sz="1500" dirty="0">
                <a:sym typeface="Wingdings" panose="05000000000000000000" pitchFamily="2" charset="2"/>
              </a:rPr>
              <a:t>-premium, will create different types of storage and persistent volumes.</a:t>
            </a:r>
          </a:p>
          <a:p>
            <a:pPr>
              <a:buFont typeface="Wingdings" panose="05000000000000000000" pitchFamily="2" charset="2"/>
              <a:buChar char="à"/>
            </a:pPr>
            <a:r>
              <a:rPr lang="en-IN" sz="1500" dirty="0">
                <a:sym typeface="Wingdings" panose="05000000000000000000" pitchFamily="2" charset="2"/>
              </a:rPr>
              <a:t>And the created persistent volume and </a:t>
            </a:r>
            <a:r>
              <a:rPr lang="en-IN" sz="1500" dirty="0" err="1">
                <a:sym typeface="Wingdings" panose="05000000000000000000" pitchFamily="2" charset="2"/>
              </a:rPr>
              <a:t>persistant</a:t>
            </a:r>
            <a:r>
              <a:rPr lang="en-IN" sz="1500" dirty="0">
                <a:sym typeface="Wingdings" panose="05000000000000000000" pitchFamily="2" charset="2"/>
              </a:rPr>
              <a:t> volume claim always bound to each other until and unless which gets deleted.</a:t>
            </a: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a:buFont typeface="Wingdings" panose="05000000000000000000" pitchFamily="2" charset="2"/>
              <a:buChar char="à"/>
            </a:pPr>
            <a:endParaRPr lang="en-IN" sz="1500" dirty="0">
              <a:sym typeface="Wingdings" panose="05000000000000000000" pitchFamily="2" charset="2"/>
            </a:endParaRPr>
          </a:p>
          <a:p>
            <a:pPr marL="0" indent="0">
              <a:buNone/>
            </a:pPr>
            <a:r>
              <a:rPr lang="en-IN" sz="1500" dirty="0">
                <a:sym typeface="Wingdings" panose="05000000000000000000" pitchFamily="2" charset="2"/>
              </a:rPr>
              <a:t>Note: All the persistent volume which gets creating now a days using the storage class will have reclaim policy as delete, that means once the persistent volume claim/pod gets delete the underlying objects/persistent volume also will gets deleted automatically.</a:t>
            </a:r>
          </a:p>
          <a:p>
            <a:pPr marL="0" indent="0">
              <a:buNone/>
            </a:pPr>
            <a:endParaRPr lang="en-IN" sz="1500" dirty="0"/>
          </a:p>
        </p:txBody>
      </p:sp>
      <p:pic>
        <p:nvPicPr>
          <p:cNvPr id="6" name="Picture 5">
            <a:extLst>
              <a:ext uri="{FF2B5EF4-FFF2-40B4-BE49-F238E27FC236}">
                <a16:creationId xmlns:a16="http://schemas.microsoft.com/office/drawing/2014/main" id="{85DFF3F8-4E39-478D-B1A1-5FD0B2254F1C}"/>
              </a:ext>
            </a:extLst>
          </p:cNvPr>
          <p:cNvPicPr>
            <a:picLocks noChangeAspect="1"/>
          </p:cNvPicPr>
          <p:nvPr/>
        </p:nvPicPr>
        <p:blipFill>
          <a:blip r:embed="rId2"/>
          <a:stretch>
            <a:fillRect/>
          </a:stretch>
        </p:blipFill>
        <p:spPr>
          <a:xfrm>
            <a:off x="3240350" y="1733264"/>
            <a:ext cx="7244178" cy="3105066"/>
          </a:xfrm>
          <a:prstGeom prst="rect">
            <a:avLst/>
          </a:prstGeom>
        </p:spPr>
      </p:pic>
    </p:spTree>
    <p:extLst>
      <p:ext uri="{BB962C8B-B14F-4D97-AF65-F5344CB8AC3E}">
        <p14:creationId xmlns:p14="http://schemas.microsoft.com/office/powerpoint/2010/main" val="1419271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84AF5-15C4-443D-AB94-4E4626EEA449}"/>
              </a:ext>
            </a:extLst>
          </p:cNvPr>
          <p:cNvSpPr>
            <a:spLocks noGrp="1"/>
          </p:cNvSpPr>
          <p:nvPr>
            <p:ph idx="1"/>
          </p:nvPr>
        </p:nvSpPr>
        <p:spPr>
          <a:xfrm>
            <a:off x="310717" y="195309"/>
            <a:ext cx="11594237" cy="6489576"/>
          </a:xfrm>
        </p:spPr>
        <p:txBody>
          <a:bodyPr>
            <a:normAutofit/>
          </a:bodyPr>
          <a:lstStyle/>
          <a:p>
            <a:pPr marL="0" indent="0">
              <a:buNone/>
            </a:pPr>
            <a:r>
              <a:rPr lang="en-IN" sz="1500" dirty="0">
                <a:sym typeface="Wingdings" panose="05000000000000000000" pitchFamily="2" charset="2"/>
              </a:rPr>
              <a:t> We also can the reclaim policy based on our requirement, but for that need to one custom storage class.</a:t>
            </a:r>
          </a:p>
          <a:p>
            <a:pPr marL="0" indent="0">
              <a:buNone/>
            </a:pPr>
            <a:endParaRPr lang="en-IN" sz="1500" dirty="0"/>
          </a:p>
        </p:txBody>
      </p:sp>
      <p:pic>
        <p:nvPicPr>
          <p:cNvPr id="5" name="Picture 4">
            <a:extLst>
              <a:ext uri="{FF2B5EF4-FFF2-40B4-BE49-F238E27FC236}">
                <a16:creationId xmlns:a16="http://schemas.microsoft.com/office/drawing/2014/main" id="{829D9B53-134E-46CD-BE9C-41F6269B628A}"/>
              </a:ext>
            </a:extLst>
          </p:cNvPr>
          <p:cNvPicPr>
            <a:picLocks noChangeAspect="1"/>
          </p:cNvPicPr>
          <p:nvPr/>
        </p:nvPicPr>
        <p:blipFill>
          <a:blip r:embed="rId2"/>
          <a:stretch>
            <a:fillRect/>
          </a:stretch>
        </p:blipFill>
        <p:spPr>
          <a:xfrm>
            <a:off x="2547890" y="646738"/>
            <a:ext cx="6163877" cy="3698326"/>
          </a:xfrm>
          <a:prstGeom prst="rect">
            <a:avLst/>
          </a:prstGeom>
        </p:spPr>
      </p:pic>
    </p:spTree>
    <p:extLst>
      <p:ext uri="{BB962C8B-B14F-4D97-AF65-F5344CB8AC3E}">
        <p14:creationId xmlns:p14="http://schemas.microsoft.com/office/powerpoint/2010/main" val="3491978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6B0DE-23A1-4666-94D1-5D86E278E2A5}"/>
              </a:ext>
            </a:extLst>
          </p:cNvPr>
          <p:cNvSpPr>
            <a:spLocks noGrp="1"/>
          </p:cNvSpPr>
          <p:nvPr>
            <p:ph idx="1"/>
          </p:nvPr>
        </p:nvSpPr>
        <p:spPr>
          <a:xfrm>
            <a:off x="417249" y="195309"/>
            <a:ext cx="11487705" cy="6454066"/>
          </a:xfrm>
        </p:spPr>
        <p:txBody>
          <a:bodyPr>
            <a:normAutofit/>
          </a:bodyPr>
          <a:lstStyle/>
          <a:p>
            <a:pPr marL="0" indent="0">
              <a:buNone/>
            </a:pPr>
            <a:r>
              <a:rPr lang="en-IN" sz="1500" dirty="0"/>
              <a:t>Ingress:</a:t>
            </a:r>
          </a:p>
          <a:p>
            <a:pPr>
              <a:buFont typeface="Wingdings" panose="05000000000000000000" pitchFamily="2" charset="2"/>
              <a:buChar char="à"/>
            </a:pPr>
            <a:r>
              <a:rPr lang="en-IN" sz="1500" dirty="0">
                <a:sym typeface="Wingdings" panose="05000000000000000000" pitchFamily="2" charset="2"/>
              </a:rPr>
              <a:t>In Kubernetes we can expose our services using something called load balancers service. That would create a public IP address for each one of your services.</a:t>
            </a:r>
          </a:p>
          <a:p>
            <a:pPr>
              <a:buFont typeface="Wingdings" panose="05000000000000000000" pitchFamily="2" charset="2"/>
              <a:buChar char="à"/>
            </a:pPr>
            <a:r>
              <a:rPr lang="en-IN" sz="1500" dirty="0">
                <a:sym typeface="Wingdings" panose="05000000000000000000" pitchFamily="2" charset="2"/>
              </a:rPr>
              <a:t>Each public IP will cost you something. In order to get rid of the additional cost to the company and also route the traffic via our custom DNS with https protocol. We need one ingress controller and ingress for this.</a:t>
            </a:r>
          </a:p>
          <a:p>
            <a:pPr>
              <a:buFont typeface="Wingdings" panose="05000000000000000000" pitchFamily="2" charset="2"/>
              <a:buChar char="à"/>
            </a:pPr>
            <a:r>
              <a:rPr lang="en-IN" sz="1500" dirty="0"/>
              <a:t>This also helps to route the traffic if /webapps1 as one application and /webapps2 as another application. Etc…</a:t>
            </a:r>
          </a:p>
          <a:p>
            <a:pPr>
              <a:buFont typeface="Wingdings" panose="05000000000000000000" pitchFamily="2" charset="2"/>
              <a:buChar char="à"/>
            </a:pPr>
            <a:r>
              <a:rPr lang="en-IN" sz="1500" dirty="0"/>
              <a:t>We are using our open DNS </a:t>
            </a:r>
            <a:r>
              <a:rPr lang="en-IN" sz="1500" b="1" dirty="0"/>
              <a:t>nip.io</a:t>
            </a:r>
            <a:r>
              <a:rPr lang="en-IN" sz="1500" dirty="0"/>
              <a:t> for our demo.</a:t>
            </a:r>
          </a:p>
          <a:p>
            <a:pPr>
              <a:buFont typeface="Wingdings" panose="05000000000000000000" pitchFamily="2" charset="2"/>
              <a:buChar char="à"/>
            </a:pPr>
            <a:r>
              <a:rPr lang="en-IN" sz="1500" dirty="0"/>
              <a:t>Kubernetes </a:t>
            </a:r>
            <a:r>
              <a:rPr lang="en-IN" sz="1500" dirty="0" err="1"/>
              <a:t>api</a:t>
            </a:r>
            <a:r>
              <a:rPr lang="en-IN" sz="1500" dirty="0"/>
              <a:t> provides the interface for ingress controller but not the implementation of ingress controller that means we need to install the ingress controller.</a:t>
            </a:r>
          </a:p>
          <a:p>
            <a:pPr>
              <a:buFont typeface="Wingdings" panose="05000000000000000000" pitchFamily="2" charset="2"/>
              <a:buChar char="à"/>
            </a:pPr>
            <a:r>
              <a:rPr lang="en-IN" sz="1500" dirty="0"/>
              <a:t>There are different kinds of ingress controller are available for Kubernetes over the internet those are Nginx, HA-Proxy, App Gateway, </a:t>
            </a:r>
            <a:r>
              <a:rPr lang="en-IN" sz="1500" dirty="0" err="1"/>
              <a:t>citrix</a:t>
            </a:r>
            <a:r>
              <a:rPr lang="en-IN" sz="1500" dirty="0"/>
              <a:t> ingress controller, </a:t>
            </a:r>
            <a:r>
              <a:rPr lang="en-IN" sz="1500" dirty="0" err="1"/>
              <a:t>aws</a:t>
            </a:r>
            <a:r>
              <a:rPr lang="en-IN" sz="1500" dirty="0"/>
              <a:t> </a:t>
            </a:r>
            <a:r>
              <a:rPr lang="en-IN" sz="1500" dirty="0" err="1"/>
              <a:t>alb</a:t>
            </a:r>
            <a:r>
              <a:rPr lang="en-IN" sz="1500" dirty="0"/>
              <a:t> ingress controller etc…</a:t>
            </a:r>
          </a:p>
          <a:p>
            <a:pPr marL="0" indent="0">
              <a:buNone/>
            </a:pPr>
            <a:r>
              <a:rPr lang="en-IN" sz="1500" dirty="0"/>
              <a:t>Demo: install ingress controller using helm charts, create 2 demo applications, create ingress resource in order to map the ingress to the applications.</a:t>
            </a:r>
          </a:p>
        </p:txBody>
      </p:sp>
    </p:spTree>
    <p:extLst>
      <p:ext uri="{BB962C8B-B14F-4D97-AF65-F5344CB8AC3E}">
        <p14:creationId xmlns:p14="http://schemas.microsoft.com/office/powerpoint/2010/main" val="2920488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CF2BD-62E7-487A-B5A3-CE825D5A0CF7}"/>
              </a:ext>
            </a:extLst>
          </p:cNvPr>
          <p:cNvSpPr>
            <a:spLocks noGrp="1"/>
          </p:cNvSpPr>
          <p:nvPr>
            <p:ph idx="1"/>
          </p:nvPr>
        </p:nvSpPr>
        <p:spPr>
          <a:xfrm>
            <a:off x="275207" y="221942"/>
            <a:ext cx="11638625" cy="6471821"/>
          </a:xfrm>
        </p:spPr>
        <p:txBody>
          <a:bodyPr>
            <a:normAutofit/>
          </a:bodyPr>
          <a:lstStyle/>
          <a:p>
            <a:pPr marL="0" indent="0">
              <a:buNone/>
            </a:pPr>
            <a:r>
              <a:rPr lang="en-IN" sz="1500" dirty="0"/>
              <a:t>Create Namespaces:</a:t>
            </a:r>
          </a:p>
          <a:p>
            <a:pPr>
              <a:buFont typeface="Wingdings" panose="05000000000000000000" pitchFamily="2" charset="2"/>
              <a:buChar char="à"/>
            </a:pPr>
            <a:r>
              <a:rPr lang="en-IN" sz="1500" dirty="0">
                <a:sym typeface="Wingdings" panose="05000000000000000000" pitchFamily="2" charset="2"/>
              </a:rPr>
              <a:t>We can do it using </a:t>
            </a:r>
            <a:r>
              <a:rPr lang="en-IN" sz="1500" dirty="0" err="1">
                <a:sym typeface="Wingdings" panose="05000000000000000000" pitchFamily="2" charset="2"/>
              </a:rPr>
              <a:t>commandline</a:t>
            </a:r>
            <a:r>
              <a:rPr lang="en-IN" sz="1500" dirty="0">
                <a:sym typeface="Wingdings" panose="05000000000000000000" pitchFamily="2" charset="2"/>
              </a:rPr>
              <a:t>. </a:t>
            </a:r>
            <a:r>
              <a:rPr lang="en-IN" sz="1500" dirty="0" err="1">
                <a:sym typeface="Wingdings" panose="05000000000000000000" pitchFamily="2" charset="2"/>
              </a:rPr>
              <a:t>Eg</a:t>
            </a:r>
            <a:r>
              <a:rPr lang="en-IN" sz="1500" dirty="0">
                <a:sym typeface="Wingdings" panose="05000000000000000000" pitchFamily="2" charset="2"/>
              </a:rPr>
              <a:t>: </a:t>
            </a:r>
            <a:r>
              <a:rPr lang="en-IN" sz="1500" b="1" dirty="0" err="1">
                <a:sym typeface="Wingdings" panose="05000000000000000000" pitchFamily="2" charset="2"/>
              </a:rPr>
              <a:t>kubectl</a:t>
            </a:r>
            <a:r>
              <a:rPr lang="en-IN" sz="1500" b="1" dirty="0">
                <a:sym typeface="Wingdings" panose="05000000000000000000" pitchFamily="2" charset="2"/>
              </a:rPr>
              <a:t> create namespace </a:t>
            </a:r>
            <a:r>
              <a:rPr lang="en-IN" sz="1500" b="1" dirty="0" err="1">
                <a:sym typeface="Wingdings" panose="05000000000000000000" pitchFamily="2" charset="2"/>
              </a:rPr>
              <a:t>devops</a:t>
            </a:r>
            <a:endParaRPr lang="en-IN" sz="1500" b="1" dirty="0">
              <a:sym typeface="Wingdings" panose="05000000000000000000" pitchFamily="2" charset="2"/>
            </a:endParaRPr>
          </a:p>
          <a:p>
            <a:pPr marL="0" indent="0">
              <a:buNone/>
            </a:pPr>
            <a:r>
              <a:rPr lang="en-IN" sz="1500" dirty="0">
                <a:sym typeface="Wingdings" panose="05000000000000000000" pitchFamily="2" charset="2"/>
              </a:rPr>
              <a:t>For </a:t>
            </a:r>
            <a:r>
              <a:rPr lang="en-IN" sz="1500" dirty="0" err="1">
                <a:sym typeface="Wingdings" panose="05000000000000000000" pitchFamily="2" charset="2"/>
              </a:rPr>
              <a:t>seing</a:t>
            </a:r>
            <a:r>
              <a:rPr lang="en-IN" sz="1500" dirty="0">
                <a:sym typeface="Wingdings" panose="05000000000000000000" pitchFamily="2" charset="2"/>
              </a:rPr>
              <a:t> type: </a:t>
            </a:r>
            <a:r>
              <a:rPr lang="en-IN" sz="1500" b="1" dirty="0" err="1">
                <a:sym typeface="Wingdings" panose="05000000000000000000" pitchFamily="2" charset="2"/>
              </a:rPr>
              <a:t>kubectl</a:t>
            </a:r>
            <a:r>
              <a:rPr lang="en-IN" sz="1500" b="1" dirty="0">
                <a:sym typeface="Wingdings" panose="05000000000000000000" pitchFamily="2" charset="2"/>
              </a:rPr>
              <a:t> get namespaces</a:t>
            </a:r>
            <a:r>
              <a:rPr lang="en-IN" sz="1500" dirty="0">
                <a:sym typeface="Wingdings" panose="05000000000000000000" pitchFamily="2" charset="2"/>
              </a:rPr>
              <a:t>.</a:t>
            </a:r>
          </a:p>
          <a:p>
            <a:pPr>
              <a:buFont typeface="Wingdings" panose="05000000000000000000" pitchFamily="2" charset="2"/>
              <a:buChar char="à"/>
            </a:pPr>
            <a:r>
              <a:rPr lang="en-IN" sz="1500" dirty="0">
                <a:sym typeface="Wingdings" panose="05000000000000000000" pitchFamily="2" charset="2"/>
              </a:rPr>
              <a:t>We can also create this using </a:t>
            </a:r>
            <a:r>
              <a:rPr lang="en-IN" sz="1500" dirty="0" err="1">
                <a:sym typeface="Wingdings" panose="05000000000000000000" pitchFamily="2" charset="2"/>
              </a:rPr>
              <a:t>yml</a:t>
            </a:r>
            <a:r>
              <a:rPr lang="en-IN" sz="1500" dirty="0">
                <a:sym typeface="Wingdings" panose="05000000000000000000" pitchFamily="2" charset="2"/>
              </a:rPr>
              <a:t> files.</a:t>
            </a:r>
          </a:p>
          <a:p>
            <a:pPr>
              <a:buFont typeface="Wingdings" panose="05000000000000000000" pitchFamily="2" charset="2"/>
              <a:buChar char="à"/>
            </a:pPr>
            <a:r>
              <a:rPr lang="en-IN" sz="1500" dirty="0">
                <a:sym typeface="Wingdings" panose="05000000000000000000" pitchFamily="2" charset="2"/>
              </a:rPr>
              <a:t>Create </a:t>
            </a:r>
            <a:r>
              <a:rPr lang="en-IN" sz="1500" dirty="0" err="1">
                <a:sym typeface="Wingdings" panose="05000000000000000000" pitchFamily="2" charset="2"/>
              </a:rPr>
              <a:t>yml</a:t>
            </a:r>
            <a:r>
              <a:rPr lang="en-IN" sz="1500" dirty="0">
                <a:sym typeface="Wingdings" panose="05000000000000000000" pitchFamily="2" charset="2"/>
              </a:rPr>
              <a:t> file and apply that. </a:t>
            </a:r>
            <a:r>
              <a:rPr lang="en-IN" sz="1500" dirty="0" err="1">
                <a:sym typeface="Wingdings" panose="05000000000000000000" pitchFamily="2" charset="2"/>
              </a:rPr>
              <a:t>Eg</a:t>
            </a:r>
            <a:r>
              <a:rPr lang="en-IN" sz="1500" dirty="0">
                <a:sym typeface="Wingdings" panose="05000000000000000000" pitchFamily="2" charset="2"/>
              </a:rPr>
              <a:t>: </a:t>
            </a:r>
            <a:r>
              <a:rPr lang="en-IN" sz="1500" b="1" dirty="0" err="1">
                <a:sym typeface="Wingdings" panose="05000000000000000000" pitchFamily="2" charset="2"/>
              </a:rPr>
              <a:t>kubectl</a:t>
            </a:r>
            <a:r>
              <a:rPr lang="en-IN" sz="1500" b="1" dirty="0">
                <a:sym typeface="Wingdings" panose="05000000000000000000" pitchFamily="2" charset="2"/>
              </a:rPr>
              <a:t> apply -f &lt;</a:t>
            </a:r>
            <a:r>
              <a:rPr lang="en-IN" sz="1500" b="1" dirty="0" err="1">
                <a:sym typeface="Wingdings" panose="05000000000000000000" pitchFamily="2" charset="2"/>
              </a:rPr>
              <a:t>file.yml</a:t>
            </a:r>
            <a:r>
              <a:rPr lang="en-IN" sz="1500" b="1" dirty="0">
                <a:sym typeface="Wingdings" panose="05000000000000000000" pitchFamily="2" charset="2"/>
              </a:rPr>
              <a:t>&gt;</a:t>
            </a:r>
          </a:p>
          <a:p>
            <a:pPr marL="0" indent="0">
              <a:buNone/>
            </a:pPr>
            <a:r>
              <a:rPr lang="en-IN" sz="1500" b="1" dirty="0">
                <a:sym typeface="Wingdings" panose="05000000000000000000" pitchFamily="2" charset="2"/>
              </a:rPr>
              <a:t>What is the Need of namespaces:</a:t>
            </a:r>
          </a:p>
          <a:p>
            <a:pPr>
              <a:buFont typeface="Wingdings" panose="05000000000000000000" pitchFamily="2" charset="2"/>
              <a:buChar char="à"/>
            </a:pPr>
            <a:r>
              <a:rPr lang="en-IN" sz="1500" dirty="0">
                <a:sym typeface="Wingdings" panose="05000000000000000000" pitchFamily="2" charset="2"/>
              </a:rPr>
              <a:t>Can be grouped the resources based on our requirement.</a:t>
            </a:r>
          </a:p>
          <a:p>
            <a:pPr>
              <a:buFont typeface="Wingdings" panose="05000000000000000000" pitchFamily="2" charset="2"/>
              <a:buChar char="à"/>
            </a:pPr>
            <a:r>
              <a:rPr lang="en-IN" sz="1500" dirty="0">
                <a:sym typeface="Wingdings" panose="05000000000000000000" pitchFamily="2" charset="2"/>
              </a:rPr>
              <a:t>Many teams with same application.</a:t>
            </a:r>
          </a:p>
          <a:p>
            <a:pPr>
              <a:buFont typeface="Wingdings" panose="05000000000000000000" pitchFamily="2" charset="2"/>
              <a:buChar char="à"/>
            </a:pPr>
            <a:r>
              <a:rPr lang="en-IN" sz="1500" dirty="0">
                <a:sym typeface="Wingdings" panose="05000000000000000000" pitchFamily="2" charset="2"/>
              </a:rPr>
              <a:t>Resource Sharing: Like </a:t>
            </a:r>
            <a:r>
              <a:rPr lang="en-IN" sz="1500" dirty="0" err="1">
                <a:sym typeface="Wingdings" panose="05000000000000000000" pitchFamily="2" charset="2"/>
              </a:rPr>
              <a:t>nginx</a:t>
            </a:r>
            <a:r>
              <a:rPr lang="en-IN" sz="1500" dirty="0">
                <a:sym typeface="Wingdings" panose="05000000000000000000" pitchFamily="2" charset="2"/>
              </a:rPr>
              <a:t> controller, elastic stack can be shared on all resources in the 2 different namespaces. If it 2 clusters then we need to reinstall same in 2</a:t>
            </a:r>
            <a:r>
              <a:rPr lang="en-IN" sz="1500" baseline="30000" dirty="0">
                <a:sym typeface="Wingdings" panose="05000000000000000000" pitchFamily="2" charset="2"/>
              </a:rPr>
              <a:t>nd</a:t>
            </a:r>
            <a:r>
              <a:rPr lang="en-IN" sz="1500" dirty="0">
                <a:sym typeface="Wingdings" panose="05000000000000000000" pitchFamily="2" charset="2"/>
              </a:rPr>
              <a:t> cluster as well.</a:t>
            </a:r>
          </a:p>
          <a:p>
            <a:pPr>
              <a:buFont typeface="Wingdings" panose="05000000000000000000" pitchFamily="2" charset="2"/>
              <a:buChar char="à"/>
            </a:pPr>
            <a:r>
              <a:rPr lang="en-IN" sz="1500" dirty="0">
                <a:sym typeface="Wingdings" panose="05000000000000000000" pitchFamily="2" charset="2"/>
              </a:rPr>
              <a:t>Limit the access from the namespace level.</a:t>
            </a:r>
          </a:p>
          <a:p>
            <a:pPr marL="0" indent="0">
              <a:buNone/>
            </a:pPr>
            <a:endParaRPr lang="en-IN" sz="1500" dirty="0">
              <a:sym typeface="Wingdings" panose="05000000000000000000" pitchFamily="2" charset="2"/>
            </a:endParaRPr>
          </a:p>
          <a:p>
            <a:pPr marL="0" indent="0">
              <a:buNone/>
            </a:pPr>
            <a:r>
              <a:rPr lang="en-IN" sz="1500" dirty="0">
                <a:sym typeface="Wingdings" panose="05000000000000000000" pitchFamily="2" charset="2"/>
              </a:rPr>
              <a:t>POD:</a:t>
            </a:r>
          </a:p>
          <a:p>
            <a:pPr>
              <a:buFont typeface="Wingdings" panose="05000000000000000000" pitchFamily="2" charset="2"/>
              <a:buChar char="à"/>
            </a:pPr>
            <a:r>
              <a:rPr lang="en-IN" sz="1500" dirty="0">
                <a:sym typeface="Wingdings" panose="05000000000000000000" pitchFamily="2" charset="2"/>
              </a:rPr>
              <a:t>This is main or smallest thing in AKS/K8S.</a:t>
            </a:r>
          </a:p>
          <a:p>
            <a:pPr>
              <a:buFont typeface="Wingdings" panose="05000000000000000000" pitchFamily="2" charset="2"/>
              <a:buChar char="à"/>
            </a:pPr>
            <a:r>
              <a:rPr lang="en-IN" sz="1500" dirty="0">
                <a:sym typeface="Wingdings" panose="05000000000000000000" pitchFamily="2" charset="2"/>
              </a:rPr>
              <a:t>Docker container will be there inside of the pod.</a:t>
            </a:r>
          </a:p>
          <a:p>
            <a:pPr>
              <a:buFont typeface="Wingdings" panose="05000000000000000000" pitchFamily="2" charset="2"/>
              <a:buChar char="à"/>
            </a:pPr>
            <a:r>
              <a:rPr lang="en-IN" sz="1500" dirty="0">
                <a:sym typeface="Wingdings" panose="05000000000000000000" pitchFamily="2" charset="2"/>
              </a:rPr>
              <a:t>It is main application. And our duty is protect this pod always.</a:t>
            </a:r>
            <a:endParaRPr lang="en-IN" sz="1500" dirty="0"/>
          </a:p>
        </p:txBody>
      </p:sp>
    </p:spTree>
    <p:extLst>
      <p:ext uri="{BB962C8B-B14F-4D97-AF65-F5344CB8AC3E}">
        <p14:creationId xmlns:p14="http://schemas.microsoft.com/office/powerpoint/2010/main" val="310277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1790CA-8D5C-414E-834B-7E6536ACCA6F}"/>
              </a:ext>
            </a:extLst>
          </p:cNvPr>
          <p:cNvSpPr>
            <a:spLocks noGrp="1"/>
          </p:cNvSpPr>
          <p:nvPr>
            <p:ph idx="1"/>
          </p:nvPr>
        </p:nvSpPr>
        <p:spPr>
          <a:xfrm>
            <a:off x="372861" y="159798"/>
            <a:ext cx="11594237" cy="6418555"/>
          </a:xfrm>
        </p:spPr>
        <p:txBody>
          <a:bodyPr>
            <a:normAutofit/>
          </a:bodyPr>
          <a:lstStyle/>
          <a:p>
            <a:pPr marL="0" indent="0">
              <a:buNone/>
            </a:pPr>
            <a:r>
              <a:rPr lang="en-IN" sz="1500" b="1" dirty="0" err="1"/>
              <a:t>ReplicaSet</a:t>
            </a:r>
            <a:r>
              <a:rPr lang="en-IN" sz="1500" b="1" dirty="0"/>
              <a:t>:</a:t>
            </a:r>
          </a:p>
          <a:p>
            <a:pPr>
              <a:buFont typeface="Wingdings" panose="05000000000000000000" pitchFamily="2" charset="2"/>
              <a:buChar char="à"/>
            </a:pPr>
            <a:r>
              <a:rPr lang="en-IN" sz="1500" dirty="0">
                <a:sym typeface="Wingdings" panose="05000000000000000000" pitchFamily="2" charset="2"/>
              </a:rPr>
              <a:t>This is required for pod to stay healthy.</a:t>
            </a:r>
          </a:p>
          <a:p>
            <a:pPr>
              <a:buFont typeface="Wingdings" panose="05000000000000000000" pitchFamily="2" charset="2"/>
              <a:buChar char="à"/>
            </a:pPr>
            <a:r>
              <a:rPr lang="en-IN" sz="1500" dirty="0">
                <a:sym typeface="Wingdings" panose="05000000000000000000" pitchFamily="2" charset="2"/>
              </a:rPr>
              <a:t>Say suppose if our pod died, that means application died. So we have up the application as soon as possible, else our business will impact.</a:t>
            </a:r>
          </a:p>
          <a:p>
            <a:pPr>
              <a:buFont typeface="Wingdings" panose="05000000000000000000" pitchFamily="2" charset="2"/>
              <a:buChar char="à"/>
            </a:pPr>
            <a:r>
              <a:rPr lang="en-IN" sz="1500" dirty="0">
                <a:sym typeface="Wingdings" panose="05000000000000000000" pitchFamily="2" charset="2"/>
              </a:rPr>
              <a:t>To make application up and running Kubernetes uses something called controller manager. The controller manager makes depends on the </a:t>
            </a:r>
            <a:r>
              <a:rPr lang="en-IN" sz="1500" dirty="0" err="1">
                <a:sym typeface="Wingdings" panose="05000000000000000000" pitchFamily="2" charset="2"/>
              </a:rPr>
              <a:t>replicaset</a:t>
            </a:r>
            <a:r>
              <a:rPr lang="en-IN" sz="1500" dirty="0">
                <a:sym typeface="Wingdings" panose="05000000000000000000" pitchFamily="2" charset="2"/>
              </a:rPr>
              <a:t>. In </a:t>
            </a:r>
            <a:r>
              <a:rPr lang="en-IN" sz="1500" dirty="0" err="1">
                <a:sym typeface="Wingdings" panose="05000000000000000000" pitchFamily="2" charset="2"/>
              </a:rPr>
              <a:t>replicaset</a:t>
            </a:r>
            <a:r>
              <a:rPr lang="en-IN" sz="1500" dirty="0">
                <a:sym typeface="Wingdings" panose="05000000000000000000" pitchFamily="2" charset="2"/>
              </a:rPr>
              <a:t> we maintain the desired </a:t>
            </a:r>
            <a:r>
              <a:rPr lang="en-IN" sz="1500" dirty="0" err="1">
                <a:sym typeface="Wingdings" panose="05000000000000000000" pitchFamily="2" charset="2"/>
              </a:rPr>
              <a:t>no.of</a:t>
            </a:r>
            <a:r>
              <a:rPr lang="en-IN" sz="1500" dirty="0">
                <a:sym typeface="Wingdings" panose="05000000000000000000" pitchFamily="2" charset="2"/>
              </a:rPr>
              <a:t> pods. If pod died immediately controller manager takes care of creating it again.</a:t>
            </a:r>
          </a:p>
          <a:p>
            <a:pPr>
              <a:buFont typeface="Wingdings" panose="05000000000000000000" pitchFamily="2" charset="2"/>
              <a:buChar char="à"/>
            </a:pPr>
            <a:r>
              <a:rPr lang="en-IN" sz="1500" dirty="0"/>
              <a:t>Like all the other </a:t>
            </a:r>
            <a:r>
              <a:rPr lang="en-IN" sz="1500" dirty="0" err="1"/>
              <a:t>componets</a:t>
            </a:r>
            <a:r>
              <a:rPr lang="en-IN" sz="1500" dirty="0"/>
              <a:t> even </a:t>
            </a:r>
            <a:r>
              <a:rPr lang="en-IN" sz="1500" dirty="0" err="1"/>
              <a:t>replicaset</a:t>
            </a:r>
            <a:r>
              <a:rPr lang="en-IN" sz="1500" dirty="0"/>
              <a:t> is also having 4 fields. 1) </a:t>
            </a:r>
            <a:r>
              <a:rPr lang="en-IN" sz="1500" dirty="0" err="1"/>
              <a:t>apiversion</a:t>
            </a:r>
            <a:r>
              <a:rPr lang="en-IN" sz="1500" dirty="0"/>
              <a:t>, 2) kind ,3)metadata, 4) spec.</a:t>
            </a:r>
          </a:p>
          <a:p>
            <a:pPr>
              <a:buFont typeface="Wingdings" panose="05000000000000000000" pitchFamily="2" charset="2"/>
              <a:buChar char="à"/>
            </a:pPr>
            <a:r>
              <a:rPr lang="en-IN" sz="1500" dirty="0"/>
              <a:t>Under spec we will have something called replicas=3, this is our desired option.</a:t>
            </a:r>
          </a:p>
          <a:p>
            <a:pPr>
              <a:buFont typeface="Wingdings" panose="05000000000000000000" pitchFamily="2" charset="2"/>
              <a:buChar char="à"/>
            </a:pPr>
            <a:r>
              <a:rPr lang="en-IN" sz="1500" dirty="0"/>
              <a:t>Template section is the one which </a:t>
            </a:r>
            <a:r>
              <a:rPr lang="en-IN" sz="1500" dirty="0" err="1"/>
              <a:t>replicaset</a:t>
            </a:r>
            <a:r>
              <a:rPr lang="en-IN" sz="1500" dirty="0"/>
              <a:t>. When pod based on the template section AKS automatically creates the another pod.</a:t>
            </a:r>
          </a:p>
          <a:p>
            <a:pPr>
              <a:buFont typeface="Wingdings" panose="05000000000000000000" pitchFamily="2" charset="2"/>
              <a:buChar char="à"/>
            </a:pPr>
            <a:r>
              <a:rPr lang="en-IN" sz="1500" dirty="0"/>
              <a:t>In </a:t>
            </a:r>
            <a:r>
              <a:rPr lang="en-IN" sz="1500" dirty="0" err="1"/>
              <a:t>replicaset</a:t>
            </a:r>
            <a:r>
              <a:rPr lang="en-IN" sz="1500" dirty="0"/>
              <a:t> template </a:t>
            </a:r>
            <a:r>
              <a:rPr lang="en-IN" sz="1500" dirty="0" err="1"/>
              <a:t>lables</a:t>
            </a:r>
            <a:r>
              <a:rPr lang="en-IN" sz="1500" dirty="0"/>
              <a:t> and selector </a:t>
            </a:r>
            <a:r>
              <a:rPr lang="en-IN" sz="1500" dirty="0" err="1"/>
              <a:t>lables</a:t>
            </a:r>
            <a:r>
              <a:rPr lang="en-IN" sz="1500" dirty="0"/>
              <a:t> should match.</a:t>
            </a:r>
          </a:p>
          <a:p>
            <a:pPr>
              <a:buFont typeface="Wingdings" panose="05000000000000000000" pitchFamily="2" charset="2"/>
              <a:buChar char="à"/>
            </a:pPr>
            <a:r>
              <a:rPr lang="en-IN" sz="1500" dirty="0" err="1"/>
              <a:t>Lables</a:t>
            </a:r>
            <a:r>
              <a:rPr lang="en-IN" sz="1500" dirty="0"/>
              <a:t> are important in this topics.</a:t>
            </a:r>
          </a:p>
          <a:p>
            <a:pPr marL="0" indent="0">
              <a:buNone/>
            </a:pPr>
            <a:r>
              <a:rPr lang="en-IN" sz="1500" b="1" dirty="0"/>
              <a:t>Pod labels vs </a:t>
            </a:r>
            <a:r>
              <a:rPr lang="en-IN" sz="1500" b="1" dirty="0" err="1"/>
              <a:t>ReplicaSet</a:t>
            </a:r>
            <a:r>
              <a:rPr lang="en-IN" sz="1500" b="1" dirty="0"/>
              <a:t> labels:</a:t>
            </a:r>
          </a:p>
          <a:p>
            <a:pPr>
              <a:buFont typeface="Wingdings" panose="05000000000000000000" pitchFamily="2" charset="2"/>
              <a:buChar char="à"/>
            </a:pPr>
            <a:r>
              <a:rPr lang="en-IN" sz="1500" dirty="0" err="1">
                <a:sym typeface="Wingdings" panose="05000000000000000000" pitchFamily="2" charset="2"/>
              </a:rPr>
              <a:t>Replicaset</a:t>
            </a:r>
            <a:r>
              <a:rPr lang="en-IN" sz="1500" dirty="0">
                <a:sym typeface="Wingdings" panose="05000000000000000000" pitchFamily="2" charset="2"/>
              </a:rPr>
              <a:t> can have its own labels. They will same like pod or can be different as well. And these 2 are completely unrelated.</a:t>
            </a:r>
          </a:p>
          <a:p>
            <a:pPr marL="0" indent="0">
              <a:buNone/>
            </a:pPr>
            <a:r>
              <a:rPr lang="en-IN" sz="1500" b="1" dirty="0" err="1">
                <a:sym typeface="Wingdings" panose="05000000000000000000" pitchFamily="2" charset="2"/>
              </a:rPr>
              <a:t>Replicaset</a:t>
            </a:r>
            <a:r>
              <a:rPr lang="en-IN" sz="1500" dirty="0">
                <a:sym typeface="Wingdings" panose="05000000000000000000" pitchFamily="2" charset="2"/>
              </a:rPr>
              <a:t>:</a:t>
            </a:r>
          </a:p>
          <a:p>
            <a:pPr marL="0" indent="0">
              <a:buNone/>
            </a:pPr>
            <a:endParaRPr lang="en-IN" sz="1500" dirty="0">
              <a:sym typeface="Wingdings" panose="05000000000000000000" pitchFamily="2" charset="2"/>
            </a:endParaRPr>
          </a:p>
          <a:p>
            <a:pPr>
              <a:buFont typeface="Wingdings" panose="05000000000000000000" pitchFamily="2" charset="2"/>
              <a:buChar char="à"/>
            </a:pPr>
            <a:r>
              <a:rPr lang="en-IN" sz="1500" dirty="0">
                <a:sym typeface="Wingdings" panose="05000000000000000000" pitchFamily="2" charset="2"/>
              </a:rPr>
              <a:t>desired: How many we want.</a:t>
            </a:r>
          </a:p>
          <a:p>
            <a:pPr>
              <a:buFont typeface="Wingdings" panose="05000000000000000000" pitchFamily="2" charset="2"/>
              <a:buChar char="à"/>
            </a:pPr>
            <a:r>
              <a:rPr lang="en-IN" sz="1500" dirty="0">
                <a:sym typeface="Wingdings" panose="05000000000000000000" pitchFamily="2" charset="2"/>
              </a:rPr>
              <a:t>Current: How many is currently running</a:t>
            </a:r>
          </a:p>
          <a:p>
            <a:pPr>
              <a:buFont typeface="Wingdings" panose="05000000000000000000" pitchFamily="2" charset="2"/>
              <a:buChar char="à"/>
            </a:pPr>
            <a:r>
              <a:rPr lang="en-IN" sz="1500" dirty="0">
                <a:sym typeface="Wingdings" panose="05000000000000000000" pitchFamily="2" charset="2"/>
              </a:rPr>
              <a:t>Ready: How many pods are up and running and ready for use.</a:t>
            </a:r>
          </a:p>
          <a:p>
            <a:pPr marL="0" indent="0">
              <a:buNone/>
            </a:pPr>
            <a:endParaRPr lang="en-IN" sz="1500" dirty="0"/>
          </a:p>
        </p:txBody>
      </p:sp>
      <p:pic>
        <p:nvPicPr>
          <p:cNvPr id="5" name="Picture 4">
            <a:extLst>
              <a:ext uri="{FF2B5EF4-FFF2-40B4-BE49-F238E27FC236}">
                <a16:creationId xmlns:a16="http://schemas.microsoft.com/office/drawing/2014/main" id="{348D25C0-D0D4-4CD6-8565-1FE93EDB1415}"/>
              </a:ext>
            </a:extLst>
          </p:cNvPr>
          <p:cNvPicPr>
            <a:picLocks noChangeAspect="1"/>
          </p:cNvPicPr>
          <p:nvPr/>
        </p:nvPicPr>
        <p:blipFill>
          <a:blip r:embed="rId2"/>
          <a:stretch>
            <a:fillRect/>
          </a:stretch>
        </p:blipFill>
        <p:spPr>
          <a:xfrm>
            <a:off x="2816994" y="4062412"/>
            <a:ext cx="4400550" cy="561975"/>
          </a:xfrm>
          <a:prstGeom prst="rect">
            <a:avLst/>
          </a:prstGeom>
        </p:spPr>
      </p:pic>
    </p:spTree>
    <p:extLst>
      <p:ext uri="{BB962C8B-B14F-4D97-AF65-F5344CB8AC3E}">
        <p14:creationId xmlns:p14="http://schemas.microsoft.com/office/powerpoint/2010/main" val="40146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E8BB3F-8063-4DD5-A8F4-19CCD7DA0910}"/>
              </a:ext>
            </a:extLst>
          </p:cNvPr>
          <p:cNvSpPr>
            <a:spLocks noGrp="1"/>
          </p:cNvSpPr>
          <p:nvPr>
            <p:ph idx="1"/>
          </p:nvPr>
        </p:nvSpPr>
        <p:spPr>
          <a:xfrm>
            <a:off x="234517" y="186431"/>
            <a:ext cx="11776969" cy="6427433"/>
          </a:xfrm>
        </p:spPr>
        <p:txBody>
          <a:bodyPr>
            <a:normAutofit/>
          </a:bodyPr>
          <a:lstStyle/>
          <a:p>
            <a:pPr marL="0" indent="0">
              <a:buNone/>
            </a:pPr>
            <a:r>
              <a:rPr lang="en-IN" sz="1500" b="1" dirty="0"/>
              <a:t>Replication Controller</a:t>
            </a:r>
            <a:r>
              <a:rPr lang="en-IN" sz="1500" dirty="0"/>
              <a:t>: Controllers are the brain behind the Kubernetes. This is the process the Kubernetes object that monitors and respond accordingly. </a:t>
            </a:r>
          </a:p>
          <a:p>
            <a:pPr>
              <a:buFont typeface="Wingdings" panose="05000000000000000000" pitchFamily="2" charset="2"/>
              <a:buChar char="à"/>
            </a:pPr>
            <a:r>
              <a:rPr lang="en-IN" sz="1500" dirty="0">
                <a:sym typeface="Wingdings" panose="05000000000000000000" pitchFamily="2" charset="2"/>
              </a:rPr>
              <a:t>This works almost same like </a:t>
            </a:r>
            <a:r>
              <a:rPr lang="en-IN" sz="1500" dirty="0" err="1">
                <a:sym typeface="Wingdings" panose="05000000000000000000" pitchFamily="2" charset="2"/>
              </a:rPr>
              <a:t>replicaset</a:t>
            </a:r>
            <a:r>
              <a:rPr lang="en-IN" sz="1500" dirty="0">
                <a:sym typeface="Wingdings" panose="05000000000000000000" pitchFamily="2" charset="2"/>
              </a:rPr>
              <a:t> and also replica set standard and newer version when compared to replication controller.</a:t>
            </a:r>
          </a:p>
          <a:p>
            <a:pPr>
              <a:buFont typeface="Wingdings" panose="05000000000000000000" pitchFamily="2" charset="2"/>
              <a:buChar char="à"/>
            </a:pPr>
            <a:r>
              <a:rPr lang="en-IN" sz="1500" dirty="0">
                <a:sym typeface="Wingdings" panose="05000000000000000000" pitchFamily="2" charset="2"/>
              </a:rPr>
              <a:t>That means when ever pod dies, replication controller work is to try create one more.</a:t>
            </a:r>
          </a:p>
          <a:p>
            <a:pPr marL="0" indent="0">
              <a:buNone/>
            </a:pPr>
            <a:r>
              <a:rPr lang="en-IN" sz="1500" dirty="0">
                <a:sym typeface="Wingdings" panose="05000000000000000000" pitchFamily="2" charset="2"/>
              </a:rPr>
              <a:t>Command: </a:t>
            </a:r>
            <a:r>
              <a:rPr lang="en-IN" sz="1500" dirty="0" err="1">
                <a:sym typeface="Wingdings" panose="05000000000000000000" pitchFamily="2" charset="2"/>
              </a:rPr>
              <a:t>kubectl</a:t>
            </a:r>
            <a:r>
              <a:rPr lang="en-IN" sz="1500" dirty="0">
                <a:sym typeface="Wingdings" panose="05000000000000000000" pitchFamily="2" charset="2"/>
              </a:rPr>
              <a:t> get </a:t>
            </a:r>
            <a:r>
              <a:rPr lang="en-IN" sz="1500" dirty="0" err="1">
                <a:sym typeface="Wingdings" panose="05000000000000000000" pitchFamily="2" charset="2"/>
              </a:rPr>
              <a:t>rc</a:t>
            </a:r>
            <a:endParaRPr lang="en-IN" sz="1500" dirty="0">
              <a:sym typeface="Wingdings" panose="05000000000000000000" pitchFamily="2" charset="2"/>
            </a:endParaRPr>
          </a:p>
          <a:p>
            <a:pPr marL="0" indent="0">
              <a:buNone/>
            </a:pPr>
            <a:endParaRPr lang="en-IN" sz="1500" dirty="0"/>
          </a:p>
          <a:p>
            <a:pPr marL="0" indent="0">
              <a:buNone/>
            </a:pPr>
            <a:r>
              <a:rPr lang="en-IN" sz="1500" dirty="0"/>
              <a:t>Deployments:</a:t>
            </a:r>
          </a:p>
          <a:p>
            <a:pPr>
              <a:buFont typeface="Wingdings" panose="05000000000000000000" pitchFamily="2" charset="2"/>
              <a:buChar char="à"/>
            </a:pPr>
            <a:r>
              <a:rPr lang="en-IN" sz="1500" dirty="0">
                <a:sym typeface="Wingdings" panose="05000000000000000000" pitchFamily="2" charset="2"/>
              </a:rPr>
              <a:t>Deployment does everything like </a:t>
            </a:r>
            <a:r>
              <a:rPr lang="en-IN" sz="1500" dirty="0" err="1">
                <a:sym typeface="Wingdings" panose="05000000000000000000" pitchFamily="2" charset="2"/>
              </a:rPr>
              <a:t>replicaset</a:t>
            </a:r>
            <a:r>
              <a:rPr lang="en-IN" sz="1500" dirty="0">
                <a:sym typeface="Wingdings" panose="05000000000000000000" pitchFamily="2" charset="2"/>
              </a:rPr>
              <a:t> does, but a deployment can also update the pods without any downtime.</a:t>
            </a:r>
          </a:p>
          <a:p>
            <a:pPr>
              <a:buFont typeface="Wingdings" panose="05000000000000000000" pitchFamily="2" charset="2"/>
              <a:buChar char="à"/>
            </a:pPr>
            <a:r>
              <a:rPr lang="en-IN" sz="1500" dirty="0">
                <a:sym typeface="Wingdings" panose="05000000000000000000" pitchFamily="2" charset="2"/>
              </a:rPr>
              <a:t>Its update the newer pods to older pods slowly without having any downtime.</a:t>
            </a:r>
          </a:p>
          <a:p>
            <a:pPr>
              <a:buFont typeface="Wingdings" panose="05000000000000000000" pitchFamily="2" charset="2"/>
              <a:buChar char="à"/>
            </a:pPr>
            <a:r>
              <a:rPr lang="en-IN" sz="1500" b="1" dirty="0" err="1">
                <a:sym typeface="Wingdings" panose="05000000000000000000" pitchFamily="2" charset="2"/>
              </a:rPr>
              <a:t>roleback</a:t>
            </a:r>
            <a:r>
              <a:rPr lang="en-IN" sz="1500" b="1" dirty="0">
                <a:sym typeface="Wingdings" panose="05000000000000000000" pitchFamily="2" charset="2"/>
              </a:rPr>
              <a:t> deployments</a:t>
            </a:r>
            <a:r>
              <a:rPr lang="en-IN" sz="1500" dirty="0">
                <a:sym typeface="Wingdings" panose="05000000000000000000" pitchFamily="2" charset="2"/>
              </a:rPr>
              <a:t>: If any problem happens at the time of deployment, if deployment option we have option to roll back the deployments to older deployment. So that our application is safe.</a:t>
            </a:r>
          </a:p>
          <a:p>
            <a:pPr>
              <a:buFont typeface="Wingdings" panose="05000000000000000000" pitchFamily="2" charset="2"/>
              <a:buChar char="à"/>
            </a:pPr>
            <a:r>
              <a:rPr lang="en-IN" sz="1500" dirty="0">
                <a:sym typeface="Wingdings" panose="05000000000000000000" pitchFamily="2" charset="2"/>
              </a:rPr>
              <a:t>Each deployment creates the </a:t>
            </a:r>
            <a:r>
              <a:rPr lang="en-IN" sz="1500" dirty="0" err="1">
                <a:sym typeface="Wingdings" panose="05000000000000000000" pitchFamily="2" charset="2"/>
              </a:rPr>
              <a:t>replicaset</a:t>
            </a:r>
            <a:r>
              <a:rPr lang="en-IN" sz="1500" dirty="0">
                <a:sym typeface="Wingdings" panose="05000000000000000000" pitchFamily="2" charset="2"/>
              </a:rPr>
              <a:t> behind the scenes.</a:t>
            </a:r>
          </a:p>
          <a:p>
            <a:pPr>
              <a:buFont typeface="Wingdings" panose="05000000000000000000" pitchFamily="2" charset="2"/>
              <a:buChar char="à"/>
            </a:pPr>
            <a:r>
              <a:rPr lang="en-IN" sz="1500" dirty="0">
                <a:sym typeface="Wingdings" panose="05000000000000000000" pitchFamily="2" charset="2"/>
              </a:rPr>
              <a:t>Deployments are lightweight. So everyone prefer deployments more than </a:t>
            </a:r>
            <a:r>
              <a:rPr lang="en-IN" sz="1500" dirty="0" err="1">
                <a:sym typeface="Wingdings" panose="05000000000000000000" pitchFamily="2" charset="2"/>
              </a:rPr>
              <a:t>replicasets</a:t>
            </a:r>
            <a:r>
              <a:rPr lang="en-IN" sz="1500" dirty="0">
                <a:sym typeface="Wingdings" panose="05000000000000000000" pitchFamily="2" charset="2"/>
              </a:rPr>
              <a:t>.</a:t>
            </a:r>
          </a:p>
          <a:p>
            <a:pPr marL="0" indent="0">
              <a:buNone/>
            </a:pPr>
            <a:r>
              <a:rPr lang="en-IN" sz="1500" dirty="0" err="1">
                <a:sym typeface="Wingdings" panose="05000000000000000000" pitchFamily="2" charset="2"/>
              </a:rPr>
              <a:t>Deploment</a:t>
            </a:r>
            <a:r>
              <a:rPr lang="en-IN" sz="1500" dirty="0">
                <a:sym typeface="Wingdings" panose="05000000000000000000" pitchFamily="2" charset="2"/>
              </a:rPr>
              <a:t> naming </a:t>
            </a:r>
            <a:r>
              <a:rPr lang="en-IN" sz="1500" dirty="0" err="1">
                <a:sym typeface="Wingdings" panose="05000000000000000000" pitchFamily="2" charset="2"/>
              </a:rPr>
              <a:t>convenction</a:t>
            </a:r>
            <a:r>
              <a:rPr lang="en-IN" sz="1500" dirty="0">
                <a:sym typeface="Wingdings" panose="05000000000000000000" pitchFamily="2" charset="2"/>
              </a:rPr>
              <a:t>:</a:t>
            </a:r>
          </a:p>
          <a:p>
            <a:pPr>
              <a:buFont typeface="Wingdings" panose="05000000000000000000" pitchFamily="2" charset="2"/>
              <a:buChar char="à"/>
            </a:pPr>
            <a:r>
              <a:rPr lang="en-IN" sz="1500" dirty="0">
                <a:sym typeface="Wingdings" panose="05000000000000000000" pitchFamily="2" charset="2"/>
              </a:rPr>
              <a:t>Deployment name should be name which we specify in the manifest file.</a:t>
            </a:r>
          </a:p>
          <a:p>
            <a:pPr>
              <a:buFont typeface="Wingdings" panose="05000000000000000000" pitchFamily="2" charset="2"/>
              <a:buChar char="à"/>
            </a:pPr>
            <a:r>
              <a:rPr lang="en-IN" sz="1500" dirty="0">
                <a:sym typeface="Wingdings" panose="05000000000000000000" pitchFamily="2" charset="2"/>
              </a:rPr>
              <a:t>Deployment creates </a:t>
            </a:r>
            <a:r>
              <a:rPr lang="en-IN" sz="1500" dirty="0" err="1">
                <a:sym typeface="Wingdings" panose="05000000000000000000" pitchFamily="2" charset="2"/>
              </a:rPr>
              <a:t>replicaset</a:t>
            </a:r>
            <a:r>
              <a:rPr lang="en-IN" sz="1500" dirty="0">
                <a:sym typeface="Wingdings" panose="05000000000000000000" pitchFamily="2" charset="2"/>
              </a:rPr>
              <a:t> and name would be: </a:t>
            </a:r>
            <a:r>
              <a:rPr lang="en-IN" sz="1500" b="1" dirty="0" err="1">
                <a:sym typeface="Wingdings" panose="05000000000000000000" pitchFamily="2" charset="2"/>
              </a:rPr>
              <a:t>deploymentName</a:t>
            </a:r>
            <a:r>
              <a:rPr lang="en-IN" sz="1500" b="1" dirty="0">
                <a:sym typeface="Wingdings" panose="05000000000000000000" pitchFamily="2" charset="2"/>
              </a:rPr>
              <a:t>-string</a:t>
            </a:r>
          </a:p>
          <a:p>
            <a:pPr>
              <a:buFont typeface="Wingdings" panose="05000000000000000000" pitchFamily="2" charset="2"/>
              <a:buChar char="à"/>
            </a:pPr>
            <a:r>
              <a:rPr lang="en-IN" sz="1500" dirty="0">
                <a:sym typeface="Wingdings" panose="05000000000000000000" pitchFamily="2" charset="2"/>
              </a:rPr>
              <a:t>Pods will be created under the </a:t>
            </a:r>
            <a:r>
              <a:rPr lang="en-IN" sz="1500" dirty="0" err="1">
                <a:sym typeface="Wingdings" panose="05000000000000000000" pitchFamily="2" charset="2"/>
              </a:rPr>
              <a:t>replicaset</a:t>
            </a:r>
            <a:r>
              <a:rPr lang="en-IN" sz="1500" dirty="0">
                <a:sym typeface="Wingdings" panose="05000000000000000000" pitchFamily="2" charset="2"/>
              </a:rPr>
              <a:t>, the pods names would be: </a:t>
            </a:r>
            <a:r>
              <a:rPr lang="en-IN" sz="1500" b="1" dirty="0" err="1">
                <a:sym typeface="Wingdings" panose="05000000000000000000" pitchFamily="2" charset="2"/>
              </a:rPr>
              <a:t>deploymentName</a:t>
            </a:r>
            <a:r>
              <a:rPr lang="en-IN" sz="1500" b="1" dirty="0">
                <a:sym typeface="Wingdings" panose="05000000000000000000" pitchFamily="2" charset="2"/>
              </a:rPr>
              <a:t>-string-string</a:t>
            </a:r>
          </a:p>
          <a:p>
            <a:pPr marL="0" indent="0">
              <a:buNone/>
            </a:pPr>
            <a:endParaRPr lang="en-IN" sz="1500" dirty="0"/>
          </a:p>
        </p:txBody>
      </p:sp>
    </p:spTree>
    <p:extLst>
      <p:ext uri="{BB962C8B-B14F-4D97-AF65-F5344CB8AC3E}">
        <p14:creationId xmlns:p14="http://schemas.microsoft.com/office/powerpoint/2010/main" val="779643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1790CA-8D5C-414E-834B-7E6536ACCA6F}"/>
              </a:ext>
            </a:extLst>
          </p:cNvPr>
          <p:cNvSpPr>
            <a:spLocks noGrp="1"/>
          </p:cNvSpPr>
          <p:nvPr>
            <p:ph idx="1"/>
          </p:nvPr>
        </p:nvSpPr>
        <p:spPr>
          <a:xfrm>
            <a:off x="372861" y="159798"/>
            <a:ext cx="11594237" cy="6418555"/>
          </a:xfrm>
        </p:spPr>
        <p:txBody>
          <a:bodyPr>
            <a:normAutofit/>
          </a:bodyPr>
          <a:lstStyle/>
          <a:p>
            <a:pPr marL="0" indent="0">
              <a:buNone/>
            </a:pPr>
            <a:r>
              <a:rPr lang="en-IN" sz="1500" b="1" dirty="0">
                <a:sym typeface="Wingdings" panose="05000000000000000000" pitchFamily="2" charset="2"/>
              </a:rPr>
              <a:t>Deployment</a:t>
            </a:r>
            <a:r>
              <a:rPr lang="en-IN" sz="1500" dirty="0">
                <a:sym typeface="Wingdings" panose="05000000000000000000" pitchFamily="2" charset="2"/>
              </a:rPr>
              <a:t>: </a:t>
            </a:r>
          </a:p>
          <a:p>
            <a:pPr marL="0" indent="0">
              <a:buNone/>
            </a:pPr>
            <a:r>
              <a:rPr lang="en-IN" sz="1500" dirty="0">
                <a:sym typeface="Wingdings" panose="05000000000000000000" pitchFamily="2" charset="2"/>
              </a:rPr>
              <a:t>Desired: How may we want.</a:t>
            </a:r>
          </a:p>
          <a:p>
            <a:pPr marL="0" indent="0">
              <a:buNone/>
            </a:pPr>
            <a:r>
              <a:rPr lang="en-IN" sz="1500" dirty="0">
                <a:sym typeface="Wingdings" panose="05000000000000000000" pitchFamily="2" charset="2"/>
              </a:rPr>
              <a:t>Current: How many created</a:t>
            </a:r>
          </a:p>
          <a:p>
            <a:pPr marL="0" indent="0">
              <a:buNone/>
            </a:pPr>
            <a:r>
              <a:rPr lang="en-IN" sz="1500" dirty="0">
                <a:sym typeface="Wingdings" panose="05000000000000000000" pitchFamily="2" charset="2"/>
              </a:rPr>
              <a:t>Up-To-Date: How many of the pods are using current version of Kubernetes.</a:t>
            </a:r>
          </a:p>
          <a:p>
            <a:pPr marL="0" indent="0">
              <a:buNone/>
            </a:pPr>
            <a:r>
              <a:rPr lang="en-IN" sz="1500" dirty="0">
                <a:sym typeface="Wingdings" panose="05000000000000000000" pitchFamily="2" charset="2"/>
              </a:rPr>
              <a:t>Available: How many pods are available.</a:t>
            </a:r>
          </a:p>
          <a:p>
            <a:pPr marL="0" indent="0">
              <a:buNone/>
            </a:pPr>
            <a:r>
              <a:rPr lang="en-IN" sz="1500" b="1" dirty="0"/>
              <a:t>Deployment Strategies: </a:t>
            </a:r>
            <a:r>
              <a:rPr lang="en-IN" sz="1500" dirty="0"/>
              <a:t>There are 2 types Deployment Strategies are there in the in AKS deployment. </a:t>
            </a:r>
          </a:p>
          <a:p>
            <a:pPr marL="342900" indent="-342900">
              <a:buAutoNum type="arabicParenR"/>
            </a:pPr>
            <a:r>
              <a:rPr lang="en-IN" sz="1500" dirty="0"/>
              <a:t>Recreated: All pods gets killed and gets replaced by the new deployment.</a:t>
            </a:r>
          </a:p>
          <a:p>
            <a:pPr marL="342900" indent="-342900">
              <a:buAutoNum type="arabicParenR"/>
            </a:pPr>
            <a:r>
              <a:rPr lang="en-IN" sz="1500" dirty="0"/>
              <a:t>Rolling update: Gradually updated the process which slowly replaces pods of the previous version of the application with instance of new version of application without downtime.</a:t>
            </a:r>
          </a:p>
          <a:p>
            <a:pPr marL="0" indent="0">
              <a:buNone/>
            </a:pPr>
            <a:endParaRPr lang="en-IN" sz="1500" dirty="0">
              <a:sym typeface="Wingdings" panose="05000000000000000000" pitchFamily="2" charset="2"/>
            </a:endParaRPr>
          </a:p>
        </p:txBody>
      </p:sp>
      <p:pic>
        <p:nvPicPr>
          <p:cNvPr id="4" name="Picture 3">
            <a:extLst>
              <a:ext uri="{FF2B5EF4-FFF2-40B4-BE49-F238E27FC236}">
                <a16:creationId xmlns:a16="http://schemas.microsoft.com/office/drawing/2014/main" id="{8F54E60F-6C7D-48D1-9C1E-C0E74715BCF9}"/>
              </a:ext>
            </a:extLst>
          </p:cNvPr>
          <p:cNvPicPr>
            <a:picLocks noChangeAspect="1"/>
          </p:cNvPicPr>
          <p:nvPr/>
        </p:nvPicPr>
        <p:blipFill>
          <a:blip r:embed="rId2"/>
          <a:stretch>
            <a:fillRect/>
          </a:stretch>
        </p:blipFill>
        <p:spPr>
          <a:xfrm>
            <a:off x="4786682" y="279647"/>
            <a:ext cx="5743575" cy="628650"/>
          </a:xfrm>
          <a:prstGeom prst="rect">
            <a:avLst/>
          </a:prstGeom>
        </p:spPr>
      </p:pic>
      <p:pic>
        <p:nvPicPr>
          <p:cNvPr id="5" name="Picture 4">
            <a:extLst>
              <a:ext uri="{FF2B5EF4-FFF2-40B4-BE49-F238E27FC236}">
                <a16:creationId xmlns:a16="http://schemas.microsoft.com/office/drawing/2014/main" id="{9D0FE72B-CA53-44DE-AECD-B92A05DC28E0}"/>
              </a:ext>
            </a:extLst>
          </p:cNvPr>
          <p:cNvPicPr>
            <a:picLocks noChangeAspect="1"/>
          </p:cNvPicPr>
          <p:nvPr/>
        </p:nvPicPr>
        <p:blipFill>
          <a:blip r:embed="rId3"/>
          <a:stretch>
            <a:fillRect/>
          </a:stretch>
        </p:blipFill>
        <p:spPr>
          <a:xfrm>
            <a:off x="1260630" y="3101513"/>
            <a:ext cx="8845118" cy="1088749"/>
          </a:xfrm>
          <a:prstGeom prst="rect">
            <a:avLst/>
          </a:prstGeom>
        </p:spPr>
      </p:pic>
      <p:pic>
        <p:nvPicPr>
          <p:cNvPr id="6" name="Picture 5">
            <a:extLst>
              <a:ext uri="{FF2B5EF4-FFF2-40B4-BE49-F238E27FC236}">
                <a16:creationId xmlns:a16="http://schemas.microsoft.com/office/drawing/2014/main" id="{B4D7E861-9284-443B-A366-A0D3C8E99A44}"/>
              </a:ext>
            </a:extLst>
          </p:cNvPr>
          <p:cNvPicPr>
            <a:picLocks noChangeAspect="1"/>
          </p:cNvPicPr>
          <p:nvPr/>
        </p:nvPicPr>
        <p:blipFill>
          <a:blip r:embed="rId4"/>
          <a:stretch>
            <a:fillRect/>
          </a:stretch>
        </p:blipFill>
        <p:spPr>
          <a:xfrm>
            <a:off x="1171853" y="4279038"/>
            <a:ext cx="8845117" cy="2299315"/>
          </a:xfrm>
          <a:prstGeom prst="rect">
            <a:avLst/>
          </a:prstGeom>
        </p:spPr>
      </p:pic>
    </p:spTree>
    <p:extLst>
      <p:ext uri="{BB962C8B-B14F-4D97-AF65-F5344CB8AC3E}">
        <p14:creationId xmlns:p14="http://schemas.microsoft.com/office/powerpoint/2010/main" val="1440338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C1F955-B59A-416C-8C48-2A0527349670}"/>
              </a:ext>
            </a:extLst>
          </p:cNvPr>
          <p:cNvSpPr>
            <a:spLocks noGrp="1"/>
          </p:cNvSpPr>
          <p:nvPr>
            <p:ph idx="1"/>
          </p:nvPr>
        </p:nvSpPr>
        <p:spPr>
          <a:xfrm>
            <a:off x="275207" y="124287"/>
            <a:ext cx="11691891" cy="6525088"/>
          </a:xfrm>
        </p:spPr>
        <p:txBody>
          <a:bodyPr>
            <a:normAutofit/>
          </a:bodyPr>
          <a:lstStyle/>
          <a:p>
            <a:pPr marL="0" indent="0">
              <a:buNone/>
            </a:pPr>
            <a:r>
              <a:rPr lang="en-IN" sz="1500" dirty="0"/>
              <a:t>Max Surge: These are all the maximum </a:t>
            </a:r>
            <a:r>
              <a:rPr lang="en-IN" sz="1500" dirty="0" err="1"/>
              <a:t>no.of</a:t>
            </a:r>
            <a:r>
              <a:rPr lang="en-IN" sz="1500" dirty="0"/>
              <a:t> pods that can be created at a time. It would be in numbers or % value.</a:t>
            </a:r>
          </a:p>
          <a:p>
            <a:pPr marL="0" indent="0">
              <a:buNone/>
            </a:pPr>
            <a:r>
              <a:rPr lang="en-IN" sz="1500" dirty="0"/>
              <a:t>Max unavailability: Ensures only certain </a:t>
            </a:r>
            <a:r>
              <a:rPr lang="en-IN" sz="1500" dirty="0" err="1"/>
              <a:t>no.of</a:t>
            </a:r>
            <a:r>
              <a:rPr lang="en-IN" sz="1500" dirty="0"/>
              <a:t> pods are unavailable. It would be in numbers or % value.</a:t>
            </a:r>
          </a:p>
          <a:p>
            <a:pPr marL="0" indent="0">
              <a:buNone/>
            </a:pPr>
            <a:endParaRPr lang="en-IN" sz="1500" dirty="0"/>
          </a:p>
          <a:p>
            <a:pPr marL="0" indent="0">
              <a:buNone/>
            </a:pPr>
            <a:r>
              <a:rPr lang="en-IN" sz="1500" b="1" dirty="0"/>
              <a:t>Rollout deployments.</a:t>
            </a:r>
          </a:p>
          <a:p>
            <a:pPr marL="0" indent="0">
              <a:buNone/>
            </a:pPr>
            <a:r>
              <a:rPr lang="en-US" sz="1500" dirty="0" err="1"/>
              <a:t>kubectl</a:t>
            </a:r>
            <a:r>
              <a:rPr lang="en-US" sz="1500" dirty="0"/>
              <a:t> rollout undo deployment </a:t>
            </a:r>
            <a:r>
              <a:rPr lang="en-US" sz="1500" dirty="0" err="1"/>
              <a:t>nodeapp</a:t>
            </a:r>
            <a:r>
              <a:rPr lang="en-US" sz="1500" dirty="0"/>
              <a:t> --to-revision=2</a:t>
            </a:r>
          </a:p>
          <a:p>
            <a:pPr marL="0" indent="0">
              <a:buNone/>
            </a:pPr>
            <a:endParaRPr lang="en-US" sz="1500" dirty="0"/>
          </a:p>
          <a:p>
            <a:pPr marL="0" indent="0">
              <a:buNone/>
            </a:pPr>
            <a:r>
              <a:rPr lang="en-IN" sz="1500" dirty="0"/>
              <a:t>Resource Quotas:</a:t>
            </a:r>
          </a:p>
          <a:p>
            <a:pPr marL="0" indent="0">
              <a:buNone/>
            </a:pPr>
            <a:r>
              <a:rPr lang="en-IN" sz="1500" dirty="0"/>
              <a:t>Pods:</a:t>
            </a:r>
          </a:p>
          <a:p>
            <a:pPr>
              <a:buFont typeface="Wingdings" panose="05000000000000000000" pitchFamily="2" charset="2"/>
              <a:buChar char="à"/>
            </a:pPr>
            <a:r>
              <a:rPr lang="en-US" sz="1500" dirty="0">
                <a:sym typeface="Wingdings" panose="05000000000000000000" pitchFamily="2" charset="2"/>
              </a:rPr>
              <a:t>When a pod is scheduled by Kubernetes its important that containers have enough resources.</a:t>
            </a:r>
          </a:p>
          <a:p>
            <a:pPr>
              <a:buFont typeface="Wingdings" panose="05000000000000000000" pitchFamily="2" charset="2"/>
              <a:buChar char="à"/>
            </a:pPr>
            <a:r>
              <a:rPr lang="en-US" sz="1500" dirty="0">
                <a:sym typeface="Wingdings" panose="05000000000000000000" pitchFamily="2" charset="2"/>
              </a:rPr>
              <a:t>If you schedule a large app in a small there is a possible that node gets effected/deleted.</a:t>
            </a:r>
          </a:p>
          <a:p>
            <a:pPr>
              <a:buFont typeface="Wingdings" panose="05000000000000000000" pitchFamily="2" charset="2"/>
              <a:buChar char="à"/>
            </a:pPr>
            <a:r>
              <a:rPr lang="en-US" sz="1500" dirty="0">
                <a:sym typeface="Wingdings" panose="05000000000000000000" pitchFamily="2" charset="2"/>
              </a:rPr>
              <a:t>End up having issues on application to run.</a:t>
            </a:r>
          </a:p>
          <a:p>
            <a:pPr marL="0" indent="0">
              <a:buNone/>
            </a:pPr>
            <a:r>
              <a:rPr lang="en-US" sz="1500" b="1" dirty="0">
                <a:sym typeface="Wingdings" panose="05000000000000000000" pitchFamily="2" charset="2"/>
              </a:rPr>
              <a:t>Requests and limits</a:t>
            </a:r>
            <a:r>
              <a:rPr lang="en-US" sz="1500" dirty="0">
                <a:sym typeface="Wingdings" panose="05000000000000000000" pitchFamily="2" charset="2"/>
              </a:rPr>
              <a:t>: Using the requests and limits we can restrict or limit the resources.</a:t>
            </a:r>
          </a:p>
          <a:p>
            <a:pPr marL="0" indent="0">
              <a:buNone/>
            </a:pPr>
            <a:r>
              <a:rPr lang="en-US" sz="1500" dirty="0">
                <a:sym typeface="Wingdings" panose="05000000000000000000" pitchFamily="2" charset="2"/>
              </a:rPr>
              <a:t>Requests: It is the minimum CPU and memory that we are allocating to a pod to run. </a:t>
            </a:r>
            <a:r>
              <a:rPr lang="en-US" sz="1500" dirty="0" err="1">
                <a:sym typeface="Wingdings" panose="05000000000000000000" pitchFamily="2" charset="2"/>
              </a:rPr>
              <a:t>Eg</a:t>
            </a:r>
            <a:r>
              <a:rPr lang="en-US" sz="1500" dirty="0">
                <a:sym typeface="Wingdings" panose="05000000000000000000" pitchFamily="2" charset="2"/>
              </a:rPr>
              <a:t>: 100mb and 1 CPU.</a:t>
            </a:r>
          </a:p>
          <a:p>
            <a:pPr marL="0" indent="0">
              <a:buNone/>
            </a:pPr>
            <a:r>
              <a:rPr lang="en-US" sz="1500" dirty="0">
                <a:sym typeface="Wingdings" panose="05000000000000000000" pitchFamily="2" charset="2"/>
              </a:rPr>
              <a:t>Limits: This is maximum value of the pod.</a:t>
            </a:r>
          </a:p>
          <a:p>
            <a:pPr marL="0" indent="0">
              <a:buNone/>
            </a:pPr>
            <a:r>
              <a:rPr lang="en-US" sz="1500" dirty="0" err="1">
                <a:sym typeface="Wingdings" panose="05000000000000000000" pitchFamily="2" charset="2"/>
              </a:rPr>
              <a:t>Cpu</a:t>
            </a:r>
            <a:r>
              <a:rPr lang="en-US" sz="1500" dirty="0">
                <a:sym typeface="Wingdings" panose="05000000000000000000" pitchFamily="2" charset="2"/>
              </a:rPr>
              <a:t> can be calculated in milli cores. 1CPU= 1000m.</a:t>
            </a:r>
          </a:p>
          <a:p>
            <a:pPr marL="0" indent="0">
              <a:buNone/>
            </a:pPr>
            <a:r>
              <a:rPr lang="en-US" sz="1500" dirty="0"/>
              <a:t>Note: If your pod is kept </a:t>
            </a:r>
            <a:r>
              <a:rPr lang="en-US" sz="1500" dirty="0" err="1"/>
              <a:t>cpu</a:t>
            </a:r>
            <a:r>
              <a:rPr lang="en-US" sz="1500" dirty="0"/>
              <a:t> for 4CPU= 4000m, and your one of the node </a:t>
            </a:r>
            <a:r>
              <a:rPr lang="en-US" sz="1500" dirty="0" err="1"/>
              <a:t>cpu</a:t>
            </a:r>
            <a:r>
              <a:rPr lang="en-US" sz="1500" dirty="0"/>
              <a:t> is only 2CPU. Then </a:t>
            </a:r>
            <a:r>
              <a:rPr lang="en-US" sz="1500" dirty="0" err="1"/>
              <a:t>yourPod</a:t>
            </a:r>
            <a:r>
              <a:rPr lang="en-US" sz="1500" dirty="0"/>
              <a:t> can not be schedules same with memory as well.</a:t>
            </a:r>
          </a:p>
          <a:p>
            <a:pPr marL="0" indent="0">
              <a:buNone/>
            </a:pPr>
            <a:r>
              <a:rPr lang="en-US" sz="1500" dirty="0">
                <a:sym typeface="Wingdings" panose="05000000000000000000" pitchFamily="2" charset="2"/>
              </a:rPr>
              <a:t> Memory resources are defined in bites. </a:t>
            </a:r>
            <a:endParaRPr lang="en-US" sz="1500" dirty="0"/>
          </a:p>
        </p:txBody>
      </p:sp>
      <p:pic>
        <p:nvPicPr>
          <p:cNvPr id="7" name="Picture 6">
            <a:extLst>
              <a:ext uri="{FF2B5EF4-FFF2-40B4-BE49-F238E27FC236}">
                <a16:creationId xmlns:a16="http://schemas.microsoft.com/office/drawing/2014/main" id="{E9F74D23-7849-4013-9171-879622133A86}"/>
              </a:ext>
            </a:extLst>
          </p:cNvPr>
          <p:cNvPicPr>
            <a:picLocks noChangeAspect="1"/>
          </p:cNvPicPr>
          <p:nvPr/>
        </p:nvPicPr>
        <p:blipFill>
          <a:blip r:embed="rId2"/>
          <a:stretch>
            <a:fillRect/>
          </a:stretch>
        </p:blipFill>
        <p:spPr>
          <a:xfrm>
            <a:off x="8782098" y="1230067"/>
            <a:ext cx="3134695" cy="3448465"/>
          </a:xfrm>
          <a:prstGeom prst="rect">
            <a:avLst/>
          </a:prstGeom>
        </p:spPr>
      </p:pic>
    </p:spTree>
    <p:extLst>
      <p:ext uri="{BB962C8B-B14F-4D97-AF65-F5344CB8AC3E}">
        <p14:creationId xmlns:p14="http://schemas.microsoft.com/office/powerpoint/2010/main" val="2287098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48374</TotalTime>
  <Words>6709</Words>
  <Application>Microsoft Office PowerPoint</Application>
  <PresentationFormat>Widescreen</PresentationFormat>
  <Paragraphs>539</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rehana p</dc:creator>
  <cp:lastModifiedBy>chandra pechetti</cp:lastModifiedBy>
  <cp:revision>97</cp:revision>
  <dcterms:created xsi:type="dcterms:W3CDTF">2021-03-19T04:32:50Z</dcterms:created>
  <dcterms:modified xsi:type="dcterms:W3CDTF">2021-11-10T10:29:34Z</dcterms:modified>
</cp:coreProperties>
</file>